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64" r:id="rId11"/>
    <p:sldId id="265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39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5" d="100"/>
          <a:sy n="95" d="100"/>
        </p:scale>
        <p:origin x="-64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0220B-15D1-4641-B5A9-F5E7976DCCC0}" type="datetimeFigureOut">
              <a:rPr lang="ru-RU" smtClean="0"/>
              <a:pPr/>
              <a:t>16.11.2009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C08FC-FBA5-4FA2-9C96-5288BE4EA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C08FC-FBA5-4FA2-9C96-5288BE4EA53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734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734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grpSp>
          <p:nvGrpSpPr>
            <p:cNvPr id="5734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735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5735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5735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5735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5735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5735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5735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5735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5735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5735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5736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736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736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285CD56-7390-47A1-9811-627304CC643A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0B7EEC-DF94-467E-A94E-67B5C363C9C1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2E9C82-F720-4C7F-9E8D-62020FFEB914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31E0CE-1295-405E-9089-3CBA47620DCE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4F10B5-4BB4-447A-8C7F-38111559B920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6AFDAB-A5B6-4CB1-9C4B-5DF24F5D29B6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E1DA5F-2D1A-4418-972E-DD8BF6FE55DC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3FCBEE-5498-4A45-9984-A4673384E732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4C1F69-422E-47B4-B548-F08C616A2DA9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4890F9-3AC2-4335-8CAD-5410A0DC35DF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0E1C58-4734-425E-B32B-8BA475466B47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3785BD46-97F3-4676-A093-1EDB82655B32}" type="slidenum">
              <a:rPr lang="ru-RU"/>
              <a:pPr/>
              <a:t>‹#›</a:t>
            </a:fld>
            <a:endParaRPr lang="ru-RU" dirty="0"/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632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hlink"/>
                </a:solidFill>
              </a:endParaRPr>
            </a:p>
          </p:txBody>
        </p:sp>
        <p:sp>
          <p:nvSpPr>
            <p:cNvPr id="5632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hlink"/>
                </a:solidFill>
              </a:endParaRPr>
            </a:p>
          </p:txBody>
        </p:sp>
        <p:sp>
          <p:nvSpPr>
            <p:cNvPr id="5632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5633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hlink"/>
                </a:solidFill>
              </a:endParaRPr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633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5633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633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4.png"/><Relationship Id="rId4" Type="http://schemas.openxmlformats.org/officeDocument/2006/relationships/image" Target="../media/image33.gif"/><Relationship Id="rId9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3.gif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6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1844675"/>
            <a:ext cx="6019800" cy="2209800"/>
          </a:xfrm>
        </p:spPr>
        <p:txBody>
          <a:bodyPr/>
          <a:lstStyle/>
          <a:p>
            <a:pPr algn="ctr"/>
            <a:r>
              <a:rPr lang="ru-RU" sz="3200" b="1" dirty="0"/>
              <a:t>Biometry and Security: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Secure </a:t>
            </a:r>
            <a:r>
              <a:rPr lang="ru-RU" sz="3200" dirty="0" err="1"/>
              <a:t>Biometric</a:t>
            </a:r>
            <a:r>
              <a:rPr lang="ru-RU" sz="3200" dirty="0"/>
              <a:t> </a:t>
            </a:r>
            <a:r>
              <a:rPr lang="ru-RU" sz="3200" dirty="0" err="1"/>
              <a:t>Authentication</a:t>
            </a:r>
            <a:r>
              <a:rPr lang="ru-RU" sz="3200" dirty="0"/>
              <a:t> for </a:t>
            </a:r>
            <a:r>
              <a:rPr lang="en-US" sz="3200" dirty="0" smtClean="0"/>
              <a:t>W</a:t>
            </a:r>
            <a:r>
              <a:rPr lang="ru-RU" sz="3200" dirty="0" err="1" smtClean="0"/>
              <a:t>eak</a:t>
            </a:r>
            <a:r>
              <a:rPr lang="ru-RU" sz="3200" dirty="0" smtClean="0"/>
              <a:t> </a:t>
            </a:r>
            <a:r>
              <a:rPr lang="en-US" sz="3200" dirty="0" smtClean="0"/>
              <a:t>C</a:t>
            </a:r>
            <a:r>
              <a:rPr lang="ru-RU" sz="3200" dirty="0" err="1" smtClean="0"/>
              <a:t>omputational</a:t>
            </a:r>
            <a:r>
              <a:rPr lang="ru-RU" sz="3200" dirty="0" smtClean="0"/>
              <a:t> </a:t>
            </a:r>
            <a:r>
              <a:rPr lang="en-US" sz="3200" dirty="0" smtClean="0"/>
              <a:t>D</a:t>
            </a:r>
            <a:r>
              <a:rPr lang="ru-RU" sz="3200" dirty="0" err="1" smtClean="0"/>
              <a:t>evices</a:t>
            </a:r>
            <a:endParaRPr lang="ru-RU" b="1" u="sng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313" y="4267200"/>
            <a:ext cx="6364287" cy="1752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800"/>
              <a:t>Author: Zelenevskiy Vladimir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Based on the research by M.J. Atallah and the others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aa-batt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1731" y="2008188"/>
            <a:ext cx="3335676" cy="2420937"/>
          </a:xfrm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92163"/>
          </a:xfrm>
          <a:noFill/>
          <a:ln/>
        </p:spPr>
        <p:txBody>
          <a:bodyPr/>
          <a:lstStyle/>
          <a:p>
            <a:r>
              <a:rPr lang="de-DE" dirty="0" err="1" smtClean="0"/>
              <a:t>Necessar</a:t>
            </a:r>
            <a:r>
              <a:rPr lang="en-US" dirty="0" smtClean="0"/>
              <a:t>y security: 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853619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lemmon_battery_labe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5286388"/>
            <a:ext cx="1417700" cy="1170432"/>
          </a:xfrm>
          <a:prstGeom prst="rect">
            <a:avLst/>
          </a:prstGeom>
        </p:spPr>
      </p:pic>
      <p:pic>
        <p:nvPicPr>
          <p:cNvPr id="18" name="Рисунок 17" descr="senseo_coffee_machi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5214950"/>
            <a:ext cx="1714512" cy="135732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92163"/>
          </a:xfrm>
          <a:noFill/>
          <a:ln/>
        </p:spPr>
        <p:txBody>
          <a:bodyPr/>
          <a:lstStyle/>
          <a:p>
            <a:r>
              <a:rPr lang="de-DE" sz="3600" dirty="0" err="1" smtClean="0"/>
              <a:t>Securit</a:t>
            </a:r>
            <a:r>
              <a:rPr lang="en-US" sz="3600" dirty="0" smtClean="0"/>
              <a:t>y</a:t>
            </a:r>
            <a:r>
              <a:rPr lang="de-DE" sz="3600" dirty="0" smtClean="0"/>
              <a:t> </a:t>
            </a:r>
            <a:r>
              <a:rPr lang="de-DE" sz="3600" dirty="0" err="1" smtClean="0"/>
              <a:t>implementation</a:t>
            </a:r>
            <a:r>
              <a:rPr lang="en-US" sz="3600" dirty="0" smtClean="0"/>
              <a:t>: 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429551" cy="54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/>
          <a:lstStyle/>
          <a:p>
            <a:r>
              <a:rPr lang="en-US" sz="2400" dirty="0" smtClean="0"/>
              <a:t>Inexpensive operations: </a:t>
            </a:r>
          </a:p>
          <a:p>
            <a:pPr lvl="1"/>
            <a:r>
              <a:rPr lang="en-US" sz="2000" dirty="0" smtClean="0"/>
              <a:t>The protocols use hash computation but not encryption </a:t>
            </a:r>
          </a:p>
          <a:p>
            <a:pPr lvl="1"/>
            <a:r>
              <a:rPr lang="en-US" sz="2000" dirty="0" smtClean="0"/>
              <a:t>No multiplication</a:t>
            </a:r>
          </a:p>
          <a:p>
            <a:r>
              <a:rPr lang="en-US" sz="2400" dirty="0" smtClean="0"/>
              <a:t>No replay attacks are possible</a:t>
            </a:r>
          </a:p>
          <a:p>
            <a:r>
              <a:rPr lang="en-US" sz="2400" dirty="0" smtClean="0"/>
              <a:t>Information obtained from the comparison unit cannot be used to impersonate the user</a:t>
            </a:r>
          </a:p>
          <a:p>
            <a:endParaRPr lang="en-US" sz="2400" dirty="0" smtClean="0"/>
          </a:p>
          <a:p>
            <a:r>
              <a:rPr lang="en-US" sz="2400" dirty="0" smtClean="0"/>
              <a:t>If the card is stolen and all its contents compromised, still the adversary cannot impersonate the user</a:t>
            </a:r>
          </a:p>
          <a:p>
            <a:r>
              <a:rPr lang="en-US" sz="2400" dirty="0" smtClean="0"/>
              <a:t>Correctness</a:t>
            </a:r>
          </a:p>
          <a:p>
            <a:r>
              <a:rPr lang="en-US" sz="2400" dirty="0" smtClean="0"/>
              <a:t>Privacy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92163"/>
          </a:xfrm>
          <a:noFill/>
          <a:ln/>
        </p:spPr>
        <p:txBody>
          <a:bodyPr/>
          <a:lstStyle/>
          <a:p>
            <a:r>
              <a:rPr lang="de-DE" sz="4000" dirty="0" smtClean="0"/>
              <a:t>Solution </a:t>
            </a:r>
            <a:r>
              <a:rPr lang="de-DE" sz="4000" dirty="0" err="1" smtClean="0"/>
              <a:t>requirements</a:t>
            </a:r>
            <a:r>
              <a:rPr lang="en-US" dirty="0" smtClean="0"/>
              <a:t>: </a:t>
            </a:r>
            <a:endParaRPr lang="ru-RU" dirty="0"/>
          </a:p>
        </p:txBody>
      </p:sp>
      <p:pic>
        <p:nvPicPr>
          <p:cNvPr id="6" name="Рисунок 5" descr="ha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21020" y="1922724"/>
            <a:ext cx="893728" cy="1191637"/>
          </a:xfrm>
          <a:prstGeom prst="rect">
            <a:avLst/>
          </a:prstGeom>
        </p:spPr>
      </p:pic>
      <p:pic>
        <p:nvPicPr>
          <p:cNvPr id="7" name="Рисунок 6" descr="information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3504" y="3286124"/>
            <a:ext cx="857241" cy="857241"/>
          </a:xfrm>
          <a:prstGeom prst="rect">
            <a:avLst/>
          </a:prstGeom>
        </p:spPr>
      </p:pic>
      <p:pic>
        <p:nvPicPr>
          <p:cNvPr id="8" name="Рисунок 7" descr="visa-classic-credit-card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000892" y="4572008"/>
            <a:ext cx="1111769" cy="71438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t>13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00034" y="1285860"/>
            <a:ext cx="621510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2400" kern="0" baseline="0" dirty="0" smtClean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2400" kern="0" dirty="0" smtClean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2400" kern="0" baseline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lang="en-US" sz="2400" b="1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</a:pPr>
            <a:endParaRPr kumimoji="0" lang="en-US" sz="24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28596" y="428604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Security model: </a:t>
            </a:r>
            <a:r>
              <a:rPr kumimoji="0" lang="de-DE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Definitions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Номер слайда 8"/>
          <p:cNvSpPr txBox="1">
            <a:spLocks/>
          </p:cNvSpPr>
          <p:nvPr/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pic>
        <p:nvPicPr>
          <p:cNvPr id="13" name="Рисунок 12" descr="confidentiality_crop380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1142984"/>
            <a:ext cx="1714512" cy="1285884"/>
          </a:xfrm>
          <a:prstGeom prst="rect">
            <a:avLst/>
          </a:prstGeom>
        </p:spPr>
      </p:pic>
      <p:pic>
        <p:nvPicPr>
          <p:cNvPr id="16" name="Рисунок 15" descr="avai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4643446"/>
            <a:ext cx="1714512" cy="1285884"/>
          </a:xfrm>
          <a:prstGeom prst="rect">
            <a:avLst/>
          </a:prstGeom>
        </p:spPr>
      </p:pic>
      <p:pic>
        <p:nvPicPr>
          <p:cNvPr id="17" name="Рисунок 16" descr="integrit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2857496"/>
            <a:ext cx="1714512" cy="129098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00034" y="1142984"/>
            <a:ext cx="6357982" cy="1285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b="1" kern="0" dirty="0" smtClean="0"/>
              <a:t>Confidentiality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400" kern="0" dirty="0" smtClean="0"/>
              <a:t>    Adversary should not be able to learn information about user’s biometry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2857496"/>
            <a:ext cx="6357982" cy="1285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b="1" kern="0" dirty="0" smtClean="0">
                <a:solidFill>
                  <a:schemeClr val="tx1"/>
                </a:solidFill>
              </a:rPr>
              <a:t>Integrity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400" kern="0" dirty="0" smtClean="0"/>
              <a:t>    Adversary should not be able to impersonate the client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4643446"/>
            <a:ext cx="6357982" cy="1285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b="1" kern="0" dirty="0" smtClean="0"/>
              <a:t>Availability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400" kern="0" dirty="0" smtClean="0"/>
              <a:t>    Adversary should not be able to make the client unable to login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00034" y="1428736"/>
            <a:ext cx="82296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Adversary is defined by the resources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he has: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b="1" kern="0" baseline="0" dirty="0" smtClean="0">
                <a:latin typeface="+mn-lt"/>
                <a:cs typeface="+mn-cs"/>
              </a:rPr>
              <a:t>Smartcard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kern="0" baseline="0" dirty="0" smtClean="0">
                <a:latin typeface="+mn-lt"/>
                <a:cs typeface="+mn-cs"/>
              </a:rPr>
              <a:t>Uncracked (SCU)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kern="0" dirty="0" smtClean="0">
                <a:latin typeface="+mn-lt"/>
                <a:cs typeface="+mn-cs"/>
              </a:rPr>
              <a:t>Cracked (SCC)</a:t>
            </a:r>
            <a:endParaRPr lang="en-US" sz="2400" kern="0" baseline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Fingerprint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(FP)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b="1" kern="0" baseline="0" dirty="0" smtClean="0">
                <a:latin typeface="+mn-lt"/>
                <a:cs typeface="+mn-cs"/>
              </a:rPr>
              <a:t>Eavesdrop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kern="0" dirty="0" smtClean="0">
                <a:latin typeface="+mn-lt"/>
                <a:cs typeface="+mn-cs"/>
              </a:rPr>
              <a:t>Server Database (ESD): all user info on server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kern="0" baseline="0" dirty="0" smtClean="0">
                <a:latin typeface="+mn-lt"/>
                <a:cs typeface="+mn-cs"/>
              </a:rPr>
              <a:t>Communication Channel (ECC): all info sent 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kern="0" dirty="0" smtClean="0">
                <a:latin typeface="+mn-lt"/>
                <a:cs typeface="+mn-cs"/>
              </a:rPr>
              <a:t>Comparison Unit (ECU): ESD + ECC + comparison result</a:t>
            </a:r>
            <a:endParaRPr lang="en-US" sz="2400" kern="0" baseline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Malicious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(MCC): ECC + change values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00034" y="500042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Security model: </a:t>
            </a:r>
            <a:r>
              <a:rPr kumimoji="0" lang="de-DE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Adversary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Номер слайда 8"/>
          <p:cNvSpPr txBox="1">
            <a:spLocks/>
          </p:cNvSpPr>
          <p:nvPr/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pic>
        <p:nvPicPr>
          <p:cNvPr id="11" name="Рисунок 10" descr="visa-classic-credit-card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71934" y="1928802"/>
            <a:ext cx="1111769" cy="714380"/>
          </a:xfrm>
          <a:prstGeom prst="rect">
            <a:avLst/>
          </a:prstGeom>
        </p:spPr>
      </p:pic>
      <p:pic>
        <p:nvPicPr>
          <p:cNvPr id="12" name="Рисунок 11" descr="fingerprint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14744" y="3000372"/>
            <a:ext cx="642942" cy="775507"/>
          </a:xfrm>
          <a:prstGeom prst="rect">
            <a:avLst/>
          </a:prstGeom>
        </p:spPr>
      </p:pic>
      <p:pic>
        <p:nvPicPr>
          <p:cNvPr id="13" name="Рисунок 12" descr="information1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929586" y="4143380"/>
            <a:ext cx="860943" cy="857256"/>
          </a:xfrm>
          <a:prstGeom prst="rect">
            <a:avLst/>
          </a:prstGeom>
        </p:spPr>
      </p:pic>
      <p:pic>
        <p:nvPicPr>
          <p:cNvPr id="3074" name="Picture 2" descr="D:\Program Files\Microsoft Office2007\MEDIA\CAGCAT10\j0298653.wm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43702" y="5429264"/>
            <a:ext cx="1495449" cy="890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t>13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00034" y="1428736"/>
            <a:ext cx="82296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0034" y="500042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Security model: </a:t>
            </a:r>
            <a:r>
              <a:rPr kumimoji="0" lang="de-DE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Номер слайда 8"/>
          <p:cNvSpPr txBox="1">
            <a:spLocks/>
          </p:cNvSpPr>
          <p:nvPr/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1472" y="1214422"/>
          <a:ext cx="7929620" cy="51576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3272"/>
                <a:gridCol w="1857388"/>
                <a:gridCol w="1285884"/>
                <a:gridCol w="1643076"/>
              </a:tblGrid>
              <a:tr h="51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Resources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Confidentiality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Integrity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Availability</a:t>
                      </a:r>
                      <a:endParaRPr lang="ru-RU" dirty="0"/>
                    </a:p>
                  </a:txBody>
                  <a:tcPr/>
                </a:tc>
              </a:tr>
              <a:tr h="51946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Fingerprint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STRONG</a:t>
                      </a:r>
                      <a:endParaRPr lang="ru-RU" dirty="0"/>
                    </a:p>
                  </a:txBody>
                  <a:tcPr/>
                </a:tc>
              </a:tr>
              <a:tr h="51946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Smartcard</a:t>
                      </a:r>
                      <a:r>
                        <a:rPr lang="en-US" baseline="0" dirty="0" smtClean="0"/>
                        <a:t> Cracked + Database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</a:tr>
              <a:tr h="51946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Smartcard Uncracked + Fingerprint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</a:tr>
              <a:tr h="51946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Malicious</a:t>
                      </a:r>
                      <a:r>
                        <a:rPr lang="en-US" baseline="0" dirty="0" smtClean="0"/>
                        <a:t> + Database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</a:tr>
              <a:tr h="519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Smartcard Uncracked  + Malicious</a:t>
                      </a:r>
                      <a:r>
                        <a:rPr lang="en-US" baseline="0" dirty="0" smtClean="0"/>
                        <a:t> + Database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</a:tr>
              <a:tr h="51946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Malicious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STRONG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STRONG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</a:tr>
              <a:tr h="51946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Smartcard Uncracked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STRONG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STRONG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</a:tr>
              <a:tr h="51946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Smartcard Uncracked  + Comparison Unit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WEAK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WEAK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00034" y="1428736"/>
            <a:ext cx="82296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Binary vectors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  <a:cs typeface="+mn-cs"/>
              </a:rPr>
              <a:t>Hamming distance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lang="en-US" sz="240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stored reference vector (server)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400" kern="0" dirty="0" smtClean="0"/>
              <a:t>F</a:t>
            </a:r>
            <a:r>
              <a:rPr lang="en-US" sz="1400" kern="0" dirty="0" smtClean="0"/>
              <a:t>1 </a:t>
            </a:r>
            <a:r>
              <a:rPr lang="en-US" sz="2400" kern="0" dirty="0" smtClean="0"/>
              <a:t>– recently measured biometric vector (client)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400" kern="0" dirty="0" smtClean="0"/>
              <a:t>Dist(F</a:t>
            </a:r>
            <a:r>
              <a:rPr lang="en-US" sz="1400" kern="0" dirty="0" smtClean="0"/>
              <a:t>0 </a:t>
            </a:r>
            <a:r>
              <a:rPr lang="en-US" sz="2400" kern="0" dirty="0" smtClean="0"/>
              <a:t>,F</a:t>
            </a:r>
            <a:r>
              <a:rPr lang="en-US" sz="1400" kern="0" dirty="0" smtClean="0"/>
              <a:t>1</a:t>
            </a:r>
            <a:r>
              <a:rPr lang="en-US" sz="2400" kern="0" dirty="0" smtClean="0"/>
              <a:t>) – Hamming distance between F</a:t>
            </a:r>
            <a:r>
              <a:rPr lang="en-US" sz="1400" kern="0" dirty="0" smtClean="0"/>
              <a:t>0 </a:t>
            </a:r>
            <a:r>
              <a:rPr lang="en-US" sz="2400" kern="0" dirty="0" smtClean="0"/>
              <a:t>and F</a:t>
            </a:r>
            <a:r>
              <a:rPr lang="en-US" sz="1400" kern="0" dirty="0" smtClean="0"/>
              <a:t>1</a:t>
            </a:r>
            <a:endParaRPr lang="en-US" sz="2400" kern="0" dirty="0" smtClean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400" kern="0" dirty="0" smtClean="0"/>
              <a:t>Identification: Dist(F</a:t>
            </a:r>
            <a:r>
              <a:rPr lang="en-US" sz="1400" kern="0" dirty="0" smtClean="0"/>
              <a:t>0 </a:t>
            </a:r>
            <a:r>
              <a:rPr lang="en-US" sz="2400" kern="0" dirty="0" smtClean="0"/>
              <a:t>,F</a:t>
            </a:r>
            <a:r>
              <a:rPr lang="en-US" sz="1400" kern="0" dirty="0" smtClean="0"/>
              <a:t>1</a:t>
            </a:r>
            <a:r>
              <a:rPr lang="en-US" sz="2400" kern="0" dirty="0" smtClean="0"/>
              <a:t>) &lt; Threshold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2400" kern="0" dirty="0" smtClean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400" kern="0" dirty="0" smtClean="0"/>
              <a:t>Correctness – the server correctly computes Dist(F</a:t>
            </a:r>
            <a:r>
              <a:rPr lang="en-US" sz="1400" kern="0" dirty="0" smtClean="0"/>
              <a:t>0 </a:t>
            </a:r>
            <a:r>
              <a:rPr lang="en-US" sz="2400" kern="0" dirty="0" smtClean="0"/>
              <a:t>,F</a:t>
            </a:r>
            <a:r>
              <a:rPr lang="en-US" sz="1400" kern="0" dirty="0" smtClean="0"/>
              <a:t>1</a:t>
            </a:r>
            <a:r>
              <a:rPr lang="en-US" sz="2400" kern="0" dirty="0" smtClean="0"/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400" kern="0" dirty="0" smtClean="0"/>
              <a:t>Privacy – the protocol reveals nothing about F</a:t>
            </a:r>
            <a:r>
              <a:rPr lang="en-US" sz="1400" kern="0" dirty="0" smtClean="0"/>
              <a:t>0 </a:t>
            </a:r>
            <a:r>
              <a:rPr lang="en-US" sz="2400" kern="0" dirty="0" smtClean="0"/>
              <a:t>and F</a:t>
            </a:r>
            <a:r>
              <a:rPr lang="en-US" sz="1400" kern="0" dirty="0" smtClean="0"/>
              <a:t>1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400" kern="0" dirty="0" smtClean="0"/>
              <a:t>                                  </a:t>
            </a:r>
            <a:r>
              <a:rPr lang="en-US" sz="2400" kern="0" dirty="0" smtClean="0"/>
              <a:t>other than Hamming distance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400" kern="0" dirty="0" smtClean="0"/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0034" y="500042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Solution: </a:t>
            </a:r>
            <a:r>
              <a:rPr kumimoji="0" lang="de-DE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Terminology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Номер слайда 8"/>
          <p:cNvSpPr txBox="1">
            <a:spLocks/>
          </p:cNvSpPr>
          <p:nvPr/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00034" y="1214422"/>
            <a:ext cx="82296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Font typeface="+mj-lt"/>
              <a:buAutoNum type="arabicPeriod"/>
              <a:defRPr/>
            </a:pPr>
            <a:r>
              <a:rPr lang="en-US" sz="2400" kern="0" dirty="0" smtClean="0"/>
              <a:t>F</a:t>
            </a:r>
            <a:r>
              <a:rPr lang="en-US" sz="1400" kern="0" dirty="0" smtClean="0"/>
              <a:t>1 </a:t>
            </a:r>
            <a:r>
              <a:rPr lang="en-US" sz="2400" kern="0" dirty="0" smtClean="0"/>
              <a:t>– sent to the server in clear text (encrypted)</a:t>
            </a:r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ru-RU" sz="2400" kern="0" dirty="0" smtClean="0"/>
              <a:t>      </a:t>
            </a:r>
            <a:r>
              <a:rPr lang="en-US" sz="2400" kern="0" dirty="0" smtClean="0"/>
              <a:t>F</a:t>
            </a:r>
            <a:r>
              <a:rPr lang="en-US" sz="1400" kern="0" dirty="0" smtClean="0"/>
              <a:t>0 </a:t>
            </a:r>
            <a:r>
              <a:rPr lang="en-US" sz="2400" kern="0" dirty="0" smtClean="0"/>
              <a:t>- stored on the server in clear text (encrypted)</a:t>
            </a:r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50000"/>
              <a:defRPr/>
            </a:pPr>
            <a:r>
              <a:rPr lang="en-US" sz="2400" u="sng" kern="0" dirty="0" smtClean="0"/>
              <a:t>Disadvantages: </a:t>
            </a:r>
            <a:r>
              <a:rPr lang="en-US" sz="2400" kern="0" dirty="0" smtClean="0"/>
              <a:t>Vulnerable to insider attacks on server</a:t>
            </a:r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400" kern="0" dirty="0" smtClean="0"/>
              <a:t>Correctness</a:t>
            </a:r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400" kern="0" dirty="0" smtClean="0"/>
              <a:t>Privacy</a:t>
            </a:r>
            <a:endParaRPr lang="ru-RU" sz="2400" kern="0" dirty="0" smtClean="0"/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00000"/>
              <a:buFont typeface="+mj-lt"/>
              <a:buAutoNum type="arabicPeriod" startAt="2"/>
              <a:defRPr/>
            </a:pPr>
            <a:r>
              <a:rPr lang="en-US" sz="2400" kern="0" dirty="0" smtClean="0"/>
              <a:t>Server: stores h(F</a:t>
            </a:r>
            <a:r>
              <a:rPr lang="en-US" sz="1600" kern="0" dirty="0" smtClean="0"/>
              <a:t>0</a:t>
            </a:r>
            <a:r>
              <a:rPr lang="en-US" sz="2400" kern="0" dirty="0" smtClean="0"/>
              <a:t>||r) – hash of F</a:t>
            </a:r>
            <a:r>
              <a:rPr lang="en-US" sz="1400" kern="0" dirty="0" smtClean="0"/>
              <a:t>0  </a:t>
            </a:r>
            <a:r>
              <a:rPr lang="en-US" sz="2400" kern="0" dirty="0" smtClean="0"/>
              <a:t>and r – random vector</a:t>
            </a:r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     Client: computes and sends h(F</a:t>
            </a:r>
            <a:r>
              <a:rPr lang="en-US" sz="1600" kern="0" dirty="0" smtClean="0"/>
              <a:t>1</a:t>
            </a:r>
            <a:r>
              <a:rPr lang="en-US" sz="2400" kern="0" dirty="0" smtClean="0"/>
              <a:t>||r) </a:t>
            </a:r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     Cryptographic hashing does not preserve the distance between objects!</a:t>
            </a:r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400" kern="0" dirty="0" smtClean="0"/>
              <a:t>Correctness</a:t>
            </a:r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400" kern="0" dirty="0" smtClean="0"/>
              <a:t>Privacy</a:t>
            </a:r>
            <a:endParaRPr lang="ru-RU" sz="2400" kern="0" dirty="0" smtClean="0"/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kern="0" dirty="0" smtClean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400" kern="0" dirty="0" smtClean="0"/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00034" y="500042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Solution: </a:t>
            </a:r>
            <a:r>
              <a:rPr kumimoji="0" lang="de-DE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Preliminary</a:t>
            </a: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protocols</a:t>
            </a: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1&amp;2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Номер слайда 8"/>
          <p:cNvSpPr txBox="1">
            <a:spLocks/>
          </p:cNvSpPr>
          <p:nvPr/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10" name="Знак запрета 9"/>
          <p:cNvSpPr/>
          <p:nvPr/>
        </p:nvSpPr>
        <p:spPr>
          <a:xfrm>
            <a:off x="3000364" y="3000372"/>
            <a:ext cx="428628" cy="428628"/>
          </a:xfrm>
          <a:prstGeom prst="noSmoking">
            <a:avLst/>
          </a:prstGeom>
          <a:solidFill>
            <a:srgbClr val="C00000">
              <a:alpha val="70000"/>
            </a:srgbClr>
          </a:solidFill>
          <a:ln>
            <a:solidFill>
              <a:srgbClr val="C000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Улыбающееся лицо 11"/>
          <p:cNvSpPr/>
          <p:nvPr/>
        </p:nvSpPr>
        <p:spPr>
          <a:xfrm>
            <a:off x="3000364" y="2500306"/>
            <a:ext cx="428628" cy="428628"/>
          </a:xfrm>
          <a:prstGeom prst="smileyFac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запрета 12"/>
          <p:cNvSpPr/>
          <p:nvPr/>
        </p:nvSpPr>
        <p:spPr>
          <a:xfrm>
            <a:off x="3000364" y="5500702"/>
            <a:ext cx="428628" cy="428628"/>
          </a:xfrm>
          <a:prstGeom prst="noSmoking">
            <a:avLst/>
          </a:prstGeom>
          <a:solidFill>
            <a:srgbClr val="C00000">
              <a:alpha val="70000"/>
            </a:srgbClr>
          </a:solidFill>
          <a:ln>
            <a:solidFill>
              <a:srgbClr val="C000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Улыбающееся лицо 13"/>
          <p:cNvSpPr/>
          <p:nvPr/>
        </p:nvSpPr>
        <p:spPr>
          <a:xfrm>
            <a:off x="3000364" y="6000768"/>
            <a:ext cx="428628" cy="428628"/>
          </a:xfrm>
          <a:prstGeom prst="smileyFac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28596" y="1214422"/>
            <a:ext cx="842968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00000"/>
              <a:buFont typeface="+mj-lt"/>
              <a:buAutoNum type="arabicPeriod" startAt="3"/>
              <a:defRPr/>
            </a:pPr>
            <a:r>
              <a:rPr lang="en-US" sz="2400" b="1" kern="0" dirty="0" smtClean="0"/>
              <a:t>Server</a:t>
            </a:r>
            <a:r>
              <a:rPr lang="en-US" sz="2400" kern="0" dirty="0" smtClean="0"/>
              <a:t>: stores                vector sum, R – vector known only to the client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      </a:t>
            </a:r>
            <a:r>
              <a:rPr lang="en-US" sz="2400" b="1" kern="0" dirty="0" smtClean="0"/>
              <a:t>Client</a:t>
            </a:r>
            <a:r>
              <a:rPr lang="en-US" sz="2400" kern="0" dirty="0" smtClean="0"/>
              <a:t>: sends</a:t>
            </a:r>
            <a:endParaRPr lang="ru-RU" sz="2400" kern="0" dirty="0" smtClean="0"/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400" kern="0" dirty="0" smtClean="0"/>
              <a:t>Correctness          Dist(            ,            ) = Dist(F</a:t>
            </a:r>
            <a:r>
              <a:rPr lang="en-US" sz="1600" kern="0" dirty="0" smtClean="0"/>
              <a:t>0</a:t>
            </a:r>
            <a:r>
              <a:rPr lang="en-US" sz="2400" kern="0" dirty="0" smtClean="0"/>
              <a:t>, F</a:t>
            </a:r>
            <a:r>
              <a:rPr lang="en-US" sz="1600" kern="0" dirty="0" smtClean="0"/>
              <a:t>1</a:t>
            </a:r>
            <a:r>
              <a:rPr lang="en-US" sz="2400" kern="0" dirty="0" smtClean="0"/>
              <a:t>)</a:t>
            </a:r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400" kern="0" dirty="0" smtClean="0"/>
              <a:t>Privacy                  Information leakage on the server</a:t>
            </a:r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50000"/>
              <a:defRPr/>
            </a:pPr>
            <a:r>
              <a:rPr lang="en-US" sz="2400" kern="0" dirty="0" smtClean="0"/>
              <a:t> </a:t>
            </a:r>
            <a:endParaRPr lang="ru-RU" sz="2400" kern="0" dirty="0" smtClean="0"/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00000"/>
              <a:buFont typeface="+mj-lt"/>
              <a:buAutoNum type="arabicPeriod" startAt="4"/>
              <a:defRPr/>
            </a:pPr>
            <a:r>
              <a:rPr lang="en-US" sz="2400" b="1" kern="0" dirty="0" smtClean="0"/>
              <a:t>Server</a:t>
            </a:r>
            <a:r>
              <a:rPr lang="en-US" sz="2400" kern="0" dirty="0" smtClean="0"/>
              <a:t>: stores                 , </a:t>
            </a:r>
            <a:r>
              <a:rPr lang="ru-RU" sz="2400" kern="0" dirty="0" smtClean="0"/>
              <a:t>П – </a:t>
            </a:r>
            <a:r>
              <a:rPr lang="de-DE" sz="2400" kern="0" dirty="0" err="1" smtClean="0"/>
              <a:t>fixed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random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permutation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known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only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to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the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client</a:t>
            </a:r>
            <a:r>
              <a:rPr lang="de-DE" sz="2400" kern="0" dirty="0" smtClean="0"/>
              <a:t> </a:t>
            </a:r>
            <a:r>
              <a:rPr lang="en-US" sz="2400" kern="0" dirty="0" smtClean="0"/>
              <a:t>     </a:t>
            </a:r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      </a:t>
            </a:r>
            <a:r>
              <a:rPr lang="en-US" sz="2400" b="1" kern="0" dirty="0" smtClean="0"/>
              <a:t>Client</a:t>
            </a:r>
            <a:r>
              <a:rPr lang="en-US" sz="2400" kern="0" dirty="0" smtClean="0"/>
              <a:t>: computes and sends  </a:t>
            </a:r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400" kern="0" dirty="0" smtClean="0"/>
              <a:t>Correctness         Dist(                 ,                ) = Dist(F</a:t>
            </a:r>
            <a:r>
              <a:rPr lang="en-US" sz="1600" kern="0" dirty="0" smtClean="0"/>
              <a:t>0</a:t>
            </a:r>
            <a:r>
              <a:rPr lang="en-US" sz="2400" kern="0" dirty="0" smtClean="0"/>
              <a:t>,F</a:t>
            </a:r>
            <a:r>
              <a:rPr lang="en-US" sz="1600" kern="0" dirty="0" smtClean="0"/>
              <a:t>1</a:t>
            </a:r>
            <a:r>
              <a:rPr lang="en-US" sz="2400" kern="0" dirty="0" smtClean="0"/>
              <a:t>)</a:t>
            </a:r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400" kern="0" dirty="0" smtClean="0"/>
              <a:t>Privacy                 Some info leakage on the server,                       </a:t>
            </a:r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50000"/>
              <a:defRPr/>
            </a:pPr>
            <a:r>
              <a:rPr lang="en-US" sz="2400" kern="0" dirty="0" smtClean="0"/>
              <a:t>                                  because same </a:t>
            </a:r>
            <a:r>
              <a:rPr lang="ru-RU" sz="2400" kern="0" dirty="0" smtClean="0"/>
              <a:t>П </a:t>
            </a:r>
            <a:r>
              <a:rPr lang="en-US" sz="2400" kern="0" dirty="0" smtClean="0"/>
              <a:t>is used each time. </a:t>
            </a:r>
            <a:endParaRPr lang="ru-RU" sz="2400" kern="0" dirty="0" smtClean="0"/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kern="0" dirty="0" smtClean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400" kern="0" dirty="0" smtClean="0"/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00034" y="500042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Solution: </a:t>
            </a:r>
            <a:r>
              <a:rPr kumimoji="0" lang="de-DE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Preliminary</a:t>
            </a: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protocols</a:t>
            </a: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3&amp;4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Номер слайда 8"/>
          <p:cNvSpPr txBox="1">
            <a:spLocks/>
          </p:cNvSpPr>
          <p:nvPr/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11" name="Знак запрета 10"/>
          <p:cNvSpPr/>
          <p:nvPr/>
        </p:nvSpPr>
        <p:spPr>
          <a:xfrm>
            <a:off x="2928926" y="2928934"/>
            <a:ext cx="428628" cy="428628"/>
          </a:xfrm>
          <a:prstGeom prst="noSmoking">
            <a:avLst/>
          </a:prstGeom>
          <a:solidFill>
            <a:srgbClr val="EBA395">
              <a:alpha val="41000"/>
            </a:srgbClr>
          </a:solidFill>
          <a:ln>
            <a:solidFill>
              <a:srgbClr val="EBA395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Улыбающееся лицо 11"/>
          <p:cNvSpPr/>
          <p:nvPr/>
        </p:nvSpPr>
        <p:spPr>
          <a:xfrm>
            <a:off x="2928926" y="2428868"/>
            <a:ext cx="428628" cy="428628"/>
          </a:xfrm>
          <a:prstGeom prst="smileyFac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запрета 12"/>
          <p:cNvSpPr/>
          <p:nvPr/>
        </p:nvSpPr>
        <p:spPr>
          <a:xfrm>
            <a:off x="2857488" y="5500702"/>
            <a:ext cx="428628" cy="428628"/>
          </a:xfrm>
          <a:prstGeom prst="noSmoking">
            <a:avLst/>
          </a:prstGeom>
          <a:solidFill>
            <a:srgbClr val="C00000">
              <a:alpha val="5000"/>
            </a:srgbClr>
          </a:solidFill>
          <a:ln>
            <a:solidFill>
              <a:srgbClr val="C00000">
                <a:alpha val="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Улыбающееся лицо 13"/>
          <p:cNvSpPr/>
          <p:nvPr/>
        </p:nvSpPr>
        <p:spPr>
          <a:xfrm>
            <a:off x="2857488" y="5000636"/>
            <a:ext cx="428628" cy="428628"/>
          </a:xfrm>
          <a:prstGeom prst="smileyFac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000364" y="2071678"/>
          <a:ext cx="1102186" cy="428628"/>
        </p:xfrm>
        <a:graphic>
          <a:graphicData uri="http://schemas.openxmlformats.org/presentationml/2006/ole">
            <p:oleObj spid="_x0000_s1027" name="Формула" r:id="rId3" imgW="457200" imgH="177480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3000364" y="1214422"/>
          <a:ext cx="1143007" cy="428628"/>
        </p:xfrm>
        <a:graphic>
          <a:graphicData uri="http://schemas.openxmlformats.org/presentationml/2006/ole">
            <p:oleObj spid="_x0000_s1028" name="Формула" r:id="rId4" imgW="482400" imgH="17748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143372" y="2500306"/>
          <a:ext cx="1071570" cy="401839"/>
        </p:xfrm>
        <a:graphic>
          <a:graphicData uri="http://schemas.openxmlformats.org/presentationml/2006/ole">
            <p:oleObj spid="_x0000_s1029" name="Формула" r:id="rId5" imgW="482400" imgH="17748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286381" y="2500307"/>
          <a:ext cx="1000132" cy="389100"/>
        </p:xfrm>
        <a:graphic>
          <a:graphicData uri="http://schemas.openxmlformats.org/presentationml/2006/ole">
            <p:oleObj spid="_x0000_s1030" name="Формула" r:id="rId6" imgW="457200" imgH="177480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928926" y="3786190"/>
          <a:ext cx="1500198" cy="428628"/>
        </p:xfrm>
        <a:graphic>
          <a:graphicData uri="http://schemas.openxmlformats.org/presentationml/2006/ole">
            <p:oleObj spid="_x0000_s1031" name="Формула" r:id="rId7" imgW="711000" imgH="20304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5000628" y="4572008"/>
          <a:ext cx="1446213" cy="428625"/>
        </p:xfrm>
        <a:graphic>
          <a:graphicData uri="http://schemas.openxmlformats.org/presentationml/2006/ole">
            <p:oleObj spid="_x0000_s1032" name="Формула" r:id="rId8" imgW="685800" imgH="20304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5500694" y="5072074"/>
          <a:ext cx="1446213" cy="428625"/>
        </p:xfrm>
        <a:graphic>
          <a:graphicData uri="http://schemas.openxmlformats.org/presentationml/2006/ole">
            <p:oleObj spid="_x0000_s1033" name="Формула" r:id="rId9" imgW="685800" imgH="20304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3929058" y="5072074"/>
          <a:ext cx="1500188" cy="428625"/>
        </p:xfrm>
        <a:graphic>
          <a:graphicData uri="http://schemas.openxmlformats.org/presentationml/2006/ole">
            <p:oleObj spid="_x0000_s1034" name="Формула" r:id="rId10" imgW="711000" imgH="203040" progId="Equation.3">
              <p:embed/>
            </p:oleObj>
          </a:graphicData>
        </a:graphic>
      </p:graphicFrame>
      <p:sp>
        <p:nvSpPr>
          <p:cNvPr id="25" name="Улыбающееся лицо 24"/>
          <p:cNvSpPr/>
          <p:nvPr/>
        </p:nvSpPr>
        <p:spPr>
          <a:xfrm>
            <a:off x="2357422" y="5500702"/>
            <a:ext cx="428628" cy="428628"/>
          </a:xfrm>
          <a:prstGeom prst="smileyFace">
            <a:avLst/>
          </a:prstGeom>
          <a:solidFill>
            <a:srgbClr val="92D050">
              <a:alpha val="49000"/>
            </a:srgbClr>
          </a:solidFill>
          <a:ln>
            <a:solidFill>
              <a:srgbClr val="00B050">
                <a:alpha val="5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лыбающееся лицо 25"/>
          <p:cNvSpPr/>
          <p:nvPr/>
        </p:nvSpPr>
        <p:spPr>
          <a:xfrm>
            <a:off x="2428860" y="2928934"/>
            <a:ext cx="428628" cy="428628"/>
          </a:xfrm>
          <a:prstGeom prst="smileyFace">
            <a:avLst/>
          </a:prstGeom>
          <a:solidFill>
            <a:srgbClr val="92D050">
              <a:alpha val="9000"/>
            </a:srgbClr>
          </a:solidFill>
          <a:ln>
            <a:solidFill>
              <a:srgbClr val="00B050">
                <a:alpha val="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00034" y="1214422"/>
            <a:ext cx="82296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b="1" kern="0" dirty="0" smtClean="0"/>
              <a:t>Server and Client: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/>
              <a:t>small collection of values, recomputed each round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/>
              <a:t>Q – number of copies of this info on server and client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/>
              <a:t>Q – also a number of fingerprint mismatches before re-registration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b="1" kern="0" dirty="0" smtClean="0"/>
              <a:t>Client: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/>
              <a:t>F</a:t>
            </a:r>
            <a:r>
              <a:rPr lang="en-US" sz="1600" kern="0" dirty="0" smtClean="0"/>
              <a:t>i+1</a:t>
            </a:r>
            <a:r>
              <a:rPr lang="en-US" sz="1400" kern="0" dirty="0" smtClean="0"/>
              <a:t> </a:t>
            </a:r>
            <a:r>
              <a:rPr lang="en-US" sz="2400" kern="0" dirty="0" smtClean="0"/>
              <a:t>– </a:t>
            </a:r>
            <a:r>
              <a:rPr lang="en-US" sz="2400" kern="0" dirty="0" err="1" smtClean="0"/>
              <a:t>boolean</a:t>
            </a:r>
            <a:r>
              <a:rPr lang="en-US" sz="2400" kern="0" dirty="0" smtClean="0"/>
              <a:t> </a:t>
            </a:r>
            <a:r>
              <a:rPr lang="en-US" sz="2400" kern="0" dirty="0" smtClean="0"/>
              <a:t>vector </a:t>
            </a:r>
            <a:r>
              <a:rPr lang="en-US" sz="2400" kern="0" dirty="0" smtClean="0"/>
              <a:t>from biometrics on client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400" kern="0" dirty="0" smtClean="0"/>
              <a:t>П</a:t>
            </a:r>
            <a:r>
              <a:rPr lang="en-US" sz="1400" kern="0" dirty="0" err="1" smtClean="0"/>
              <a:t>i</a:t>
            </a:r>
            <a:r>
              <a:rPr lang="en-US" sz="1400" kern="0" dirty="0" smtClean="0"/>
              <a:t> </a:t>
            </a:r>
            <a:r>
              <a:rPr lang="en-US" sz="2400" kern="0" dirty="0" smtClean="0"/>
              <a:t>, </a:t>
            </a:r>
            <a:r>
              <a:rPr lang="ru-RU" sz="2400" kern="0" dirty="0" smtClean="0"/>
              <a:t>П</a:t>
            </a:r>
            <a:r>
              <a:rPr lang="en-US" sz="1600" kern="0" dirty="0" smtClean="0"/>
              <a:t>i+1</a:t>
            </a:r>
            <a:r>
              <a:rPr lang="en-US" sz="1400" kern="0" dirty="0" smtClean="0"/>
              <a:t> </a:t>
            </a:r>
            <a:r>
              <a:rPr lang="en-US" sz="2400" kern="0" dirty="0" smtClean="0"/>
              <a:t>– </a:t>
            </a:r>
            <a:r>
              <a:rPr lang="de-DE" sz="2400" kern="0" dirty="0" err="1" smtClean="0"/>
              <a:t>random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permutations</a:t>
            </a:r>
            <a:endParaRPr lang="de-DE" sz="2400" kern="0" dirty="0" smtClean="0"/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err="1" smtClean="0"/>
              <a:t>R</a:t>
            </a:r>
            <a:r>
              <a:rPr lang="en-US" sz="1600" kern="0" dirty="0" err="1" smtClean="0"/>
              <a:t>i</a:t>
            </a:r>
            <a:r>
              <a:rPr lang="en-US" sz="2400" kern="0" dirty="0" smtClean="0"/>
              <a:t>, R</a:t>
            </a:r>
            <a:r>
              <a:rPr lang="en-US" sz="1600" kern="0" dirty="0" smtClean="0"/>
              <a:t>i+1</a:t>
            </a:r>
            <a:r>
              <a:rPr lang="en-US" sz="2400" kern="0" dirty="0" smtClean="0"/>
              <a:t>, S</a:t>
            </a:r>
            <a:r>
              <a:rPr lang="en-US" sz="1600" kern="0" dirty="0" smtClean="0"/>
              <a:t>i</a:t>
            </a:r>
            <a:r>
              <a:rPr lang="en-US" sz="2400" kern="0" dirty="0" smtClean="0"/>
              <a:t>, S</a:t>
            </a:r>
            <a:r>
              <a:rPr lang="en-US" sz="1600" kern="0" dirty="0" smtClean="0"/>
              <a:t>i+1</a:t>
            </a:r>
            <a:r>
              <a:rPr lang="en-US" sz="2400" kern="0" dirty="0" smtClean="0"/>
              <a:t>, S</a:t>
            </a:r>
            <a:r>
              <a:rPr lang="en-US" sz="1600" kern="0" dirty="0" smtClean="0"/>
              <a:t>i+2</a:t>
            </a:r>
            <a:r>
              <a:rPr lang="en-US" sz="2400" kern="0" dirty="0" smtClean="0"/>
              <a:t> – random </a:t>
            </a:r>
            <a:r>
              <a:rPr lang="en-US" sz="2400" kern="0" dirty="0" err="1" smtClean="0"/>
              <a:t>boolean</a:t>
            </a:r>
            <a:r>
              <a:rPr lang="en-US" sz="2400" kern="0" dirty="0" smtClean="0"/>
              <a:t> vectors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b="1" kern="0" dirty="0" smtClean="0"/>
              <a:t>Server:</a:t>
            </a:r>
            <a:r>
              <a:rPr lang="en-US" sz="2400" kern="0" dirty="0" smtClean="0"/>
              <a:t> 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/>
              <a:t>                        , H(S</a:t>
            </a:r>
            <a:r>
              <a:rPr lang="en-US" sz="1600" i="1" kern="0" dirty="0" smtClean="0"/>
              <a:t>i</a:t>
            </a:r>
            <a:r>
              <a:rPr lang="en-US" sz="2400" kern="0" dirty="0" smtClean="0"/>
              <a:t>), H(S</a:t>
            </a:r>
            <a:r>
              <a:rPr lang="en-US" sz="1600" i="1" kern="0" dirty="0" smtClean="0"/>
              <a:t>i</a:t>
            </a:r>
            <a:r>
              <a:rPr lang="en-US" sz="2400" kern="0" dirty="0" smtClean="0"/>
              <a:t>, H(S</a:t>
            </a:r>
            <a:r>
              <a:rPr lang="en-US" sz="1600" i="1" kern="0" dirty="0" smtClean="0"/>
              <a:t>i+1</a:t>
            </a:r>
            <a:r>
              <a:rPr lang="en-US" sz="2400" kern="0" dirty="0" smtClean="0"/>
              <a:t>)) 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kern="0" dirty="0" smtClean="0"/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kern="0" dirty="0" smtClean="0"/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kern="0" dirty="0" smtClean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400" kern="0" dirty="0" smtClean="0"/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00034" y="500042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Final Solution: </a:t>
            </a:r>
            <a:r>
              <a:rPr lang="en-US" sz="4000" kern="0" dirty="0" smtClean="0"/>
              <a:t>Boolean case</a:t>
            </a:r>
            <a:r>
              <a:rPr kumimoji="0" lang="de-DE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Номер слайда 8"/>
          <p:cNvSpPr txBox="1">
            <a:spLocks/>
          </p:cNvSpPr>
          <p:nvPr/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000100" y="5572140"/>
          <a:ext cx="2116351" cy="428628"/>
        </p:xfrm>
        <a:graphic>
          <a:graphicData uri="http://schemas.openxmlformats.org/presentationml/2006/ole">
            <p:oleObj spid="_x0000_s2050" name="Формула" r:id="rId3" imgW="100296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r>
              <a:rPr lang="en-US"/>
              <a:t>Contents: </a:t>
            </a: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895850"/>
          </a:xfrm>
        </p:spPr>
        <p:txBody>
          <a:bodyPr/>
          <a:lstStyle/>
          <a:p>
            <a:r>
              <a:rPr lang="en-US" sz="2400" dirty="0"/>
              <a:t>Biometry: common information</a:t>
            </a:r>
          </a:p>
          <a:p>
            <a:r>
              <a:rPr lang="en-US" sz="2400" dirty="0"/>
              <a:t>Purpose of the research</a:t>
            </a:r>
          </a:p>
          <a:p>
            <a:r>
              <a:rPr lang="en-US" sz="2400" dirty="0" smtClean="0"/>
              <a:t>Attacks</a:t>
            </a:r>
            <a:r>
              <a:rPr lang="ru-RU" sz="2400" dirty="0" smtClean="0"/>
              <a:t> </a:t>
            </a:r>
            <a:r>
              <a:rPr lang="de-DE" sz="2400" dirty="0" smtClean="0"/>
              <a:t>on </a:t>
            </a:r>
            <a:r>
              <a:rPr lang="en-US" sz="2400" dirty="0" smtClean="0"/>
              <a:t>the </a:t>
            </a:r>
            <a:r>
              <a:rPr lang="en-US" sz="2400" dirty="0"/>
              <a:t>biometric data </a:t>
            </a:r>
          </a:p>
          <a:p>
            <a:r>
              <a:rPr lang="en-US" sz="2400" dirty="0"/>
              <a:t>Solution: general idea</a:t>
            </a:r>
          </a:p>
          <a:p>
            <a:r>
              <a:rPr lang="en-US" sz="2400" dirty="0"/>
              <a:t>Security model</a:t>
            </a:r>
          </a:p>
          <a:p>
            <a:r>
              <a:rPr lang="en-US" sz="2400" dirty="0"/>
              <a:t>Early </a:t>
            </a:r>
            <a:r>
              <a:rPr lang="en-US" sz="2400" dirty="0" smtClean="0"/>
              <a:t>protocols </a:t>
            </a:r>
            <a:r>
              <a:rPr lang="en-US" sz="2400" dirty="0"/>
              <a:t>(“false starts”)</a:t>
            </a:r>
          </a:p>
          <a:p>
            <a:r>
              <a:rPr lang="en-US" sz="2400" dirty="0"/>
              <a:t>Scheme for secure authentication</a:t>
            </a:r>
          </a:p>
          <a:p>
            <a:r>
              <a:rPr lang="en-US" sz="2400" dirty="0"/>
              <a:t>Proof of the scheme </a:t>
            </a:r>
            <a:r>
              <a:rPr lang="en-US" sz="2400" dirty="0" smtClean="0"/>
              <a:t>security</a:t>
            </a:r>
          </a:p>
          <a:p>
            <a:r>
              <a:rPr lang="en-US" sz="2400" dirty="0" smtClean="0"/>
              <a:t>Conclusions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00034" y="1214422"/>
            <a:ext cx="82296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b="1" kern="0" dirty="0" smtClean="0"/>
              <a:t>Round: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AutoNum type="arabicPeriod"/>
              <a:defRPr/>
            </a:pPr>
            <a:r>
              <a:rPr lang="en-US" sz="2400" kern="0" dirty="0" smtClean="0"/>
              <a:t>              Reads: F</a:t>
            </a:r>
            <a:r>
              <a:rPr lang="en-US" sz="1400" kern="0" dirty="0" smtClean="0"/>
              <a:t>i+1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1400" kern="0" dirty="0" smtClean="0"/>
              <a:t>                                 </a:t>
            </a:r>
            <a:r>
              <a:rPr lang="en-US" sz="2400" kern="0" dirty="0" smtClean="0"/>
              <a:t>Generates: R</a:t>
            </a:r>
            <a:r>
              <a:rPr lang="en-US" sz="1600" kern="0" dirty="0" smtClean="0"/>
              <a:t>i+1</a:t>
            </a:r>
            <a:r>
              <a:rPr lang="en-US" sz="2400" kern="0" dirty="0" smtClean="0"/>
              <a:t>, S</a:t>
            </a:r>
            <a:r>
              <a:rPr lang="en-US" sz="1600" kern="0" dirty="0" smtClean="0"/>
              <a:t>i+1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1600" kern="0" dirty="0" smtClean="0"/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AutoNum type="arabicPeriod"/>
              <a:defRPr/>
            </a:pPr>
            <a:endParaRPr lang="en-US" sz="1600" kern="0" dirty="0" smtClean="0"/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Font typeface="+mj-lt"/>
              <a:buAutoNum type="arabicPeriod" startAt="2"/>
              <a:defRPr/>
            </a:pPr>
            <a:r>
              <a:rPr lang="en-US" sz="2400" kern="0" dirty="0" smtClean="0"/>
              <a:t>                                    , S</a:t>
            </a:r>
            <a:r>
              <a:rPr lang="en-US" sz="1600" kern="0" dirty="0" smtClean="0"/>
              <a:t>i, </a:t>
            </a:r>
            <a:r>
              <a:rPr lang="en-US" sz="2400" kern="0" dirty="0" smtClean="0"/>
              <a:t>T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AutoNum type="arabicPeriod" startAt="2"/>
              <a:defRPr/>
            </a:pPr>
            <a:endParaRPr lang="en-US" sz="2400" kern="0" dirty="0" smtClean="0"/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AutoNum type="arabicPeriod" startAt="2"/>
              <a:defRPr/>
            </a:pPr>
            <a:r>
              <a:rPr lang="en-US" sz="2400" kern="0" dirty="0" smtClean="0"/>
              <a:t>              </a:t>
            </a:r>
          </a:p>
          <a:p>
            <a:pPr marL="2286000" lvl="4" indent="-45720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/>
              <a:t>Computes: H(S</a:t>
            </a:r>
            <a:r>
              <a:rPr lang="en-US" sz="1600" kern="0" dirty="0" smtClean="0"/>
              <a:t>i</a:t>
            </a:r>
            <a:r>
              <a:rPr lang="en-US" sz="2400" kern="0" dirty="0" smtClean="0"/>
              <a:t>), compares it with stored H(S</a:t>
            </a:r>
            <a:r>
              <a:rPr lang="en-US" sz="1600" kern="0" dirty="0" smtClean="0"/>
              <a:t>i</a:t>
            </a:r>
            <a:r>
              <a:rPr lang="en-US" sz="2400" kern="0" dirty="0" smtClean="0"/>
              <a:t>) (yes: proceeds, no: aborts)</a:t>
            </a:r>
          </a:p>
          <a:p>
            <a:pPr marL="2286000" lvl="4" indent="-45720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/>
              <a:t>XOR S</a:t>
            </a:r>
            <a:r>
              <a:rPr lang="en-US" sz="1600" kern="0" dirty="0" smtClean="0"/>
              <a:t>i</a:t>
            </a:r>
            <a:r>
              <a:rPr lang="en-US" sz="2400" kern="0" dirty="0" smtClean="0"/>
              <a:t> →                          →</a:t>
            </a:r>
          </a:p>
          <a:p>
            <a:pPr marL="2286000" lvl="4" indent="-45720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/>
              <a:t>Computes: Dist (                  ,                     ) (yes: proceeds, no: aborts, info set –away)     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 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b="1" kern="0" dirty="0" smtClean="0"/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b="1" kern="0" dirty="0" smtClean="0"/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kern="0" dirty="0" smtClean="0"/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kern="0" dirty="0" smtClean="0"/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kern="0" dirty="0" smtClean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400" kern="0" dirty="0" smtClean="0"/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00034" y="500042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Final Solution: </a:t>
            </a:r>
            <a:r>
              <a:rPr lang="en-US" sz="4000" kern="0" dirty="0" smtClean="0"/>
              <a:t>Boolean case</a:t>
            </a:r>
            <a:r>
              <a:rPr kumimoji="0" lang="de-DE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Номер слайда 8"/>
          <p:cNvSpPr txBox="1">
            <a:spLocks/>
          </p:cNvSpPr>
          <p:nvPr/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357686" y="5286388"/>
          <a:ext cx="2116351" cy="428628"/>
        </p:xfrm>
        <a:graphic>
          <a:graphicData uri="http://schemas.openxmlformats.org/presentationml/2006/ole">
            <p:oleObj spid="_x0000_s3074" name="Формула" r:id="rId3" imgW="1002960" imgH="203040" progId="Equation.3">
              <p:embed/>
            </p:oleObj>
          </a:graphicData>
        </a:graphic>
      </p:graphicFrame>
      <p:pic>
        <p:nvPicPr>
          <p:cNvPr id="12" name="Рисунок 11" descr="KeyCard256x25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786058"/>
            <a:ext cx="1143008" cy="1143008"/>
          </a:xfrm>
          <a:prstGeom prst="rect">
            <a:avLst/>
          </a:prstGeom>
        </p:spPr>
      </p:pic>
      <p:pic>
        <p:nvPicPr>
          <p:cNvPr id="13" name="Рисунок 12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2857496"/>
            <a:ext cx="1073735" cy="1143008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>
            <a:off x="2000232" y="3571876"/>
            <a:ext cx="4857784" cy="1588"/>
          </a:xfrm>
          <a:prstGeom prst="straightConnector1">
            <a:avLst/>
          </a:prstGeom>
          <a:ln w="412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85984" y="3143248"/>
          <a:ext cx="1820862" cy="428625"/>
        </p:xfrm>
        <a:graphic>
          <a:graphicData uri="http://schemas.openxmlformats.org/presentationml/2006/ole">
            <p:oleObj spid="_x0000_s3075" name="Формула" r:id="rId6" imgW="863280" imgH="203040" progId="Equation.3">
              <p:embed/>
            </p:oleObj>
          </a:graphicData>
        </a:graphic>
      </p:graphicFrame>
      <p:pic>
        <p:nvPicPr>
          <p:cNvPr id="20" name="Рисунок 19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4071942"/>
            <a:ext cx="1073735" cy="1143008"/>
          </a:xfrm>
          <a:prstGeom prst="rect">
            <a:avLst/>
          </a:prstGeom>
        </p:spPr>
      </p:pic>
      <p:pic>
        <p:nvPicPr>
          <p:cNvPr id="22" name="Рисунок 21" descr="KeyCard256x25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643050"/>
            <a:ext cx="1143008" cy="1143008"/>
          </a:xfrm>
          <a:prstGeom prst="rect">
            <a:avLst/>
          </a:prstGeom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786578" y="5286388"/>
          <a:ext cx="1527175" cy="428625"/>
        </p:xfrm>
        <a:graphic>
          <a:graphicData uri="http://schemas.openxmlformats.org/presentationml/2006/ole">
            <p:oleObj spid="_x0000_s3076" name="Формула" r:id="rId7" imgW="723600" imgH="20304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143504" y="5715016"/>
          <a:ext cx="1527175" cy="428625"/>
        </p:xfrm>
        <a:graphic>
          <a:graphicData uri="http://schemas.openxmlformats.org/presentationml/2006/ole">
            <p:oleObj spid="_x0000_s3077" name="Формула" r:id="rId8" imgW="723600" imgH="203040" progId="Equation.3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6786578" y="5715016"/>
          <a:ext cx="1822450" cy="428625"/>
        </p:xfrm>
        <a:graphic>
          <a:graphicData uri="http://schemas.openxmlformats.org/presentationml/2006/ole">
            <p:oleObj spid="_x0000_s3078" name="Формула" r:id="rId9" imgW="86328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00034" y="1214422"/>
            <a:ext cx="82296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b="1" kern="0" dirty="0" smtClean="0"/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Font typeface="+mj-lt"/>
              <a:buAutoNum type="arabicPeriod" startAt="4"/>
              <a:defRPr/>
            </a:pPr>
            <a:r>
              <a:rPr lang="en-US" sz="2400" kern="0" dirty="0" smtClean="0"/>
              <a:t>                         H(T)</a:t>
            </a:r>
            <a:endParaRPr lang="en-US" sz="1400" kern="0" dirty="0" smtClean="0"/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1400" kern="0" dirty="0" smtClean="0"/>
              <a:t>                                 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1600" kern="0" dirty="0" smtClean="0"/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AutoNum type="arabicPeriod"/>
              <a:defRPr/>
            </a:pPr>
            <a:endParaRPr lang="en-US" sz="1600" kern="0" dirty="0" smtClean="0"/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Font typeface="+mj-lt"/>
              <a:buAutoNum type="arabicPeriod" startAt="5"/>
              <a:defRPr/>
            </a:pPr>
            <a:r>
              <a:rPr lang="en-US" sz="2400" kern="0" dirty="0" smtClean="0"/>
              <a:t>              Checks: H(T) (No: error message)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                    Yes: 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                   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    Deletes: F</a:t>
            </a:r>
            <a:r>
              <a:rPr lang="en-US" sz="1600" kern="0" dirty="0" smtClean="0"/>
              <a:t>i+1</a:t>
            </a:r>
            <a:r>
              <a:rPr lang="en-US" sz="2400" kern="0" dirty="0" smtClean="0"/>
              <a:t>, </a:t>
            </a:r>
            <a:r>
              <a:rPr lang="en-US" sz="2400" kern="0" dirty="0" err="1" smtClean="0"/>
              <a:t>R</a:t>
            </a:r>
            <a:r>
              <a:rPr lang="en-US" sz="1600" kern="0" dirty="0" err="1" smtClean="0"/>
              <a:t>i</a:t>
            </a:r>
            <a:r>
              <a:rPr lang="en-US" sz="2400" kern="0" dirty="0" smtClean="0"/>
              <a:t>, S</a:t>
            </a:r>
            <a:r>
              <a:rPr lang="en-US" sz="1600" kern="0" dirty="0" smtClean="0"/>
              <a:t>i</a:t>
            </a:r>
            <a:endParaRPr lang="en-US" sz="2400" kern="0" dirty="0" smtClean="0"/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Font typeface="+mj-lt"/>
              <a:buAutoNum type="arabicPeriod" startAt="6"/>
              <a:defRPr/>
            </a:pPr>
            <a:r>
              <a:rPr lang="en-US" sz="2400" kern="0" dirty="0" smtClean="0"/>
              <a:t>              </a:t>
            </a:r>
          </a:p>
          <a:p>
            <a:pPr marL="2286000" lvl="4" indent="-45720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/>
              <a:t>Verifies: </a:t>
            </a:r>
          </a:p>
          <a:p>
            <a:pPr marL="2286000" lvl="4" indent="-45720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/>
              <a:t>Updates storage:</a:t>
            </a:r>
          </a:p>
          <a:p>
            <a:pPr marL="2286000" lvl="4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 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b="1" kern="0" dirty="0" smtClean="0"/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b="1" kern="0" dirty="0" smtClean="0"/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kern="0" dirty="0" smtClean="0"/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kern="0" dirty="0" smtClean="0"/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kern="0" dirty="0" smtClean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400" kern="0" dirty="0" smtClean="0"/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00034" y="500042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Final Solution: </a:t>
            </a:r>
            <a:r>
              <a:rPr lang="en-US" sz="4000" kern="0" dirty="0" smtClean="0"/>
              <a:t>Boolean case</a:t>
            </a:r>
            <a:r>
              <a:rPr kumimoji="0" lang="de-DE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Номер слайда 8"/>
          <p:cNvSpPr txBox="1">
            <a:spLocks/>
          </p:cNvSpPr>
          <p:nvPr/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pic>
        <p:nvPicPr>
          <p:cNvPr id="13" name="Рисунок 12" descr="KeyCard256x2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928934"/>
            <a:ext cx="1143008" cy="1143008"/>
          </a:xfrm>
          <a:prstGeom prst="rect">
            <a:avLst/>
          </a:prstGeom>
        </p:spPr>
      </p:pic>
      <p:pic>
        <p:nvPicPr>
          <p:cNvPr id="14" name="Рисунок 13" descr="ser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3000372"/>
            <a:ext cx="1073735" cy="1143008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>
            <a:off x="1928794" y="3786190"/>
            <a:ext cx="4857784" cy="1588"/>
          </a:xfrm>
          <a:prstGeom prst="straightConnector1">
            <a:avLst/>
          </a:prstGeom>
          <a:ln w="412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2857488" y="3429000"/>
          <a:ext cx="2944812" cy="428625"/>
        </p:xfrm>
        <a:graphic>
          <a:graphicData uri="http://schemas.openxmlformats.org/presentationml/2006/ole">
            <p:oleObj spid="_x0000_s4099" name="Формула" r:id="rId5" imgW="1396800" imgH="203040" progId="Equation.3">
              <p:embed/>
            </p:oleObj>
          </a:graphicData>
        </a:graphic>
      </p:graphicFrame>
      <p:pic>
        <p:nvPicPr>
          <p:cNvPr id="17" name="Рисунок 16" descr="ser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4786322"/>
            <a:ext cx="1073735" cy="1143008"/>
          </a:xfrm>
          <a:prstGeom prst="rect">
            <a:avLst/>
          </a:prstGeom>
        </p:spPr>
      </p:pic>
      <p:pic>
        <p:nvPicPr>
          <p:cNvPr id="22" name="Рисунок 21" descr="KeyCard256x2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571612"/>
            <a:ext cx="1143008" cy="1143008"/>
          </a:xfrm>
          <a:prstGeom prst="rect">
            <a:avLst/>
          </a:prstGeom>
        </p:spPr>
      </p:pic>
      <p:pic>
        <p:nvPicPr>
          <p:cNvPr id="23" name="Рисунок 22" descr="ser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1643050"/>
            <a:ext cx="1073735" cy="1143008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>
            <a:off x="2000232" y="2143116"/>
            <a:ext cx="4857784" cy="1588"/>
          </a:xfrm>
          <a:prstGeom prst="straightConnector1">
            <a:avLst/>
          </a:prstGeom>
          <a:ln w="41275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857488" y="3857628"/>
          <a:ext cx="3429000" cy="428625"/>
        </p:xfrm>
        <a:graphic>
          <a:graphicData uri="http://schemas.openxmlformats.org/presentationml/2006/ole">
            <p:oleObj spid="_x0000_s4103" name="Формула" r:id="rId6" imgW="1625400" imgH="203040" progId="Equation.3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4071934" y="5143512"/>
          <a:ext cx="2278062" cy="428625"/>
        </p:xfrm>
        <a:graphic>
          <a:graphicData uri="http://schemas.openxmlformats.org/presentationml/2006/ole">
            <p:oleObj spid="_x0000_s4104" name="Формула" r:id="rId7" imgW="1079280" imgH="203040" progId="Equation.3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5286380" y="5572140"/>
          <a:ext cx="2944813" cy="428625"/>
        </p:xfrm>
        <a:graphic>
          <a:graphicData uri="http://schemas.openxmlformats.org/presentationml/2006/ole">
            <p:oleObj spid="_x0000_s4105" name="Формула" r:id="rId8" imgW="1396800" imgH="203040" progId="Equation.3">
              <p:embed/>
            </p:oleObj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5286380" y="5929330"/>
          <a:ext cx="3429000" cy="428625"/>
        </p:xfrm>
        <a:graphic>
          <a:graphicData uri="http://schemas.openxmlformats.org/presentationml/2006/ole">
            <p:oleObj spid="_x0000_s4106" name="Формула" r:id="rId9" imgW="162540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00034" y="1214422"/>
            <a:ext cx="82296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Modification: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err="1" smtClean="0"/>
              <a:t>F</a:t>
            </a:r>
            <a:r>
              <a:rPr lang="en-US" sz="1400" kern="0" dirty="0" err="1" smtClean="0"/>
              <a:t>i</a:t>
            </a:r>
            <a:r>
              <a:rPr lang="en-US" sz="1400" kern="0" dirty="0" smtClean="0"/>
              <a:t> </a:t>
            </a:r>
            <a:r>
              <a:rPr lang="en-US" sz="2400" kern="0" dirty="0" smtClean="0"/>
              <a:t>, F</a:t>
            </a:r>
            <a:r>
              <a:rPr lang="en-US" sz="1600" kern="0" dirty="0" smtClean="0"/>
              <a:t>i+1</a:t>
            </a:r>
            <a:r>
              <a:rPr lang="en-US" sz="1400" kern="0" dirty="0" smtClean="0"/>
              <a:t> </a:t>
            </a:r>
            <a:r>
              <a:rPr lang="en-US" sz="2400" kern="0" dirty="0" smtClean="0"/>
              <a:t>– arbitrary (non-binary) vectors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/>
              <a:t>Distance function depends on | </a:t>
            </a:r>
            <a:r>
              <a:rPr lang="en-US" sz="2400" kern="0" dirty="0" err="1" smtClean="0"/>
              <a:t>F</a:t>
            </a:r>
            <a:r>
              <a:rPr lang="en-US" sz="1400" kern="0" dirty="0" err="1" smtClean="0"/>
              <a:t>i</a:t>
            </a:r>
            <a:r>
              <a:rPr lang="en-US" sz="1400" kern="0" dirty="0" smtClean="0"/>
              <a:t> </a:t>
            </a:r>
            <a:r>
              <a:rPr lang="en-US" sz="2400" kern="0" dirty="0" smtClean="0"/>
              <a:t>- F</a:t>
            </a:r>
            <a:r>
              <a:rPr lang="en-US" sz="1600" kern="0" dirty="0" smtClean="0"/>
              <a:t>i+1</a:t>
            </a:r>
            <a:r>
              <a:rPr lang="en-US" sz="1400" kern="0" dirty="0" smtClean="0"/>
              <a:t> </a:t>
            </a:r>
            <a:r>
              <a:rPr lang="en-US" sz="2400" kern="0" dirty="0" smtClean="0"/>
              <a:t>|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/>
              <a:t>S</a:t>
            </a:r>
            <a:r>
              <a:rPr lang="en-US" sz="1600" kern="0" dirty="0" smtClean="0"/>
              <a:t>i</a:t>
            </a:r>
            <a:r>
              <a:rPr lang="en-US" sz="2400" kern="0" dirty="0" smtClean="0"/>
              <a:t>, S</a:t>
            </a:r>
            <a:r>
              <a:rPr lang="en-US" sz="1600" kern="0" dirty="0" smtClean="0"/>
              <a:t>i+1</a:t>
            </a:r>
            <a:r>
              <a:rPr lang="en-US" sz="2400" kern="0" dirty="0" smtClean="0"/>
              <a:t>, S</a:t>
            </a:r>
            <a:r>
              <a:rPr lang="en-US" sz="1600" kern="0" dirty="0" smtClean="0"/>
              <a:t>i+2</a:t>
            </a:r>
            <a:r>
              <a:rPr lang="en-US" sz="2400" kern="0" dirty="0" smtClean="0"/>
              <a:t> – random </a:t>
            </a:r>
            <a:r>
              <a:rPr lang="en-US" sz="2400" kern="0" dirty="0" err="1" smtClean="0"/>
              <a:t>boolean</a:t>
            </a:r>
            <a:r>
              <a:rPr lang="en-US" sz="2400" kern="0" dirty="0" smtClean="0"/>
              <a:t> vectors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err="1" smtClean="0"/>
              <a:t>R</a:t>
            </a:r>
            <a:r>
              <a:rPr lang="en-US" sz="1600" kern="0" dirty="0" err="1" smtClean="0"/>
              <a:t>i</a:t>
            </a:r>
            <a:r>
              <a:rPr lang="en-US" sz="2400" kern="0" dirty="0" smtClean="0"/>
              <a:t>, R</a:t>
            </a:r>
            <a:r>
              <a:rPr lang="en-US" sz="1600" kern="0" dirty="0" smtClean="0"/>
              <a:t>i+1</a:t>
            </a:r>
            <a:r>
              <a:rPr lang="en-US" sz="2400" kern="0" dirty="0" smtClean="0"/>
              <a:t> – random arbitrary vectors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/>
              <a:t>Every              is replaced by 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The above requires: O((log∑)n), where ∑ - size of alphabet, n – number of items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Minimal information leakage (+ the values are permuted)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For function                    → Hamming distance computation.     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kern="0" dirty="0" smtClean="0"/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Requires: O(∑n) 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kern="0" dirty="0" smtClean="0"/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kern="0" dirty="0" smtClean="0"/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kern="0" dirty="0" smtClean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400" kern="0" dirty="0" smtClean="0"/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00034" y="500042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Final Solution: </a:t>
            </a:r>
            <a:r>
              <a:rPr kumimoji="0" lang="de-DE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Arbitrary</a:t>
            </a:r>
            <a:r>
              <a:rPr lang="en-US" sz="4000" kern="0" dirty="0" smtClean="0"/>
              <a:t> case</a:t>
            </a:r>
            <a:r>
              <a:rPr kumimoji="0" lang="de-DE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Номер слайда 8"/>
          <p:cNvSpPr txBox="1">
            <a:spLocks/>
          </p:cNvSpPr>
          <p:nvPr/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000232" y="3429000"/>
          <a:ext cx="990600" cy="374650"/>
        </p:xfrm>
        <a:graphic>
          <a:graphicData uri="http://schemas.openxmlformats.org/presentationml/2006/ole">
            <p:oleObj spid="_x0000_s5122" name="Формула" r:id="rId3" imgW="469800" imgH="17748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956175" y="3429000"/>
          <a:ext cx="936625" cy="374650"/>
        </p:xfrm>
        <a:graphic>
          <a:graphicData uri="http://schemas.openxmlformats.org/presentationml/2006/ole">
            <p:oleObj spid="_x0000_s5123" name="Формула" r:id="rId4" imgW="444240" imgH="17748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214546" y="4929198"/>
          <a:ext cx="1689299" cy="928694"/>
        </p:xfrm>
        <a:graphic>
          <a:graphicData uri="http://schemas.openxmlformats.org/presentationml/2006/ole">
            <p:oleObj spid="_x0000_s5124" name="Формула" r:id="rId5" imgW="85068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t>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00034" y="1428736"/>
            <a:ext cx="82296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00034" y="500042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Security </a:t>
            </a:r>
            <a:r>
              <a:rPr kumimoji="0" lang="de-DE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Номер слайда 8"/>
          <p:cNvSpPr txBox="1">
            <a:spLocks/>
          </p:cNvSpPr>
          <p:nvPr/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472" y="1357298"/>
          <a:ext cx="7929620" cy="46991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3272"/>
                <a:gridCol w="4786348"/>
              </a:tblGrid>
              <a:tr h="51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Resources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Information</a:t>
                      </a:r>
                      <a:endParaRPr lang="ru-RU" dirty="0"/>
                    </a:p>
                  </a:txBody>
                  <a:tcPr/>
                </a:tc>
              </a:tr>
              <a:tr h="51946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Fingerprint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</a:tr>
              <a:tr h="51946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Smartcard Uncracked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Ability to probe</a:t>
                      </a:r>
                      <a:r>
                        <a:rPr lang="en-US" baseline="0" dirty="0" smtClean="0"/>
                        <a:t> small number of fingerprints</a:t>
                      </a:r>
                      <a:endParaRPr lang="ru-RU" dirty="0"/>
                    </a:p>
                  </a:txBody>
                  <a:tcPr/>
                </a:tc>
              </a:tr>
              <a:tr h="51946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Smartcard</a:t>
                      </a:r>
                      <a:r>
                        <a:rPr lang="en-US" baseline="0" dirty="0" smtClean="0"/>
                        <a:t> Cracked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SCU</a:t>
                      </a:r>
                      <a:r>
                        <a:rPr lang="en-US" sz="2400" baseline="0" dirty="0" smtClean="0"/>
                        <a:t> + </a:t>
                      </a:r>
                      <a:r>
                        <a:rPr lang="en-US" sz="2400" baseline="0" dirty="0" err="1" smtClean="0"/>
                        <a:t>R</a:t>
                      </a:r>
                      <a:r>
                        <a:rPr lang="en-US" sz="1400" baseline="0" dirty="0" err="1" smtClean="0"/>
                        <a:t>i</a:t>
                      </a:r>
                      <a:r>
                        <a:rPr lang="en-US" sz="2400" baseline="0" dirty="0" smtClean="0"/>
                        <a:t>, S</a:t>
                      </a:r>
                      <a:r>
                        <a:rPr lang="en-US" sz="1400" baseline="0" dirty="0" smtClean="0"/>
                        <a:t>i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ru-RU" sz="2400" baseline="0" dirty="0" smtClean="0"/>
                        <a:t>П</a:t>
                      </a:r>
                      <a:r>
                        <a:rPr lang="de-DE" sz="1400" baseline="0" dirty="0" smtClean="0"/>
                        <a:t>i</a:t>
                      </a:r>
                      <a:r>
                        <a:rPr lang="en-US" sz="2400" baseline="0" dirty="0" smtClean="0"/>
                        <a:t>, K</a:t>
                      </a:r>
                      <a:endParaRPr lang="ru-RU" sz="2400" dirty="0"/>
                    </a:p>
                  </a:txBody>
                  <a:tcPr/>
                </a:tc>
              </a:tr>
              <a:tr h="519467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Database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K and several sets of H(Si), H(Si,</a:t>
                      </a:r>
                      <a:r>
                        <a:rPr lang="en-US" sz="2000" baseline="0" dirty="0" smtClean="0"/>
                        <a:t> H(Si+1)), </a:t>
                      </a:r>
                      <a:endParaRPr lang="ru-RU" dirty="0"/>
                    </a:p>
                  </a:txBody>
                  <a:tcPr/>
                </a:tc>
              </a:tr>
              <a:tr h="519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Communication</a:t>
                      </a:r>
                      <a:r>
                        <a:rPr lang="en-US" baseline="0" dirty="0" smtClean="0"/>
                        <a:t> channel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Several sets of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19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Comparison Unit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Database + Communication channel</a:t>
                      </a:r>
                      <a:r>
                        <a:rPr lang="en-US" baseline="0" dirty="0" smtClean="0"/>
                        <a:t> + distances of several readings</a:t>
                      </a:r>
                      <a:endParaRPr lang="ru-RU" dirty="0"/>
                    </a:p>
                  </a:txBody>
                  <a:tcPr/>
                </a:tc>
              </a:tr>
              <a:tr h="519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Malicious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Communication channel</a:t>
                      </a:r>
                      <a:r>
                        <a:rPr lang="en-US" baseline="0" dirty="0" smtClean="0"/>
                        <a:t>  + can change values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857752" y="3786190"/>
          <a:ext cx="2000264" cy="410389"/>
        </p:xfrm>
        <a:graphic>
          <a:graphicData uri="http://schemas.openxmlformats.org/presentationml/2006/ole">
            <p:oleObj spid="_x0000_s6146" name="Формула" r:id="rId3" imgW="990360" imgH="20304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000496" y="4429132"/>
          <a:ext cx="3973512" cy="411162"/>
        </p:xfrm>
        <a:graphic>
          <a:graphicData uri="http://schemas.openxmlformats.org/presentationml/2006/ole">
            <p:oleObj spid="_x0000_s6147" name="Формула" r:id="rId4" imgW="196848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17483" y="1238214"/>
            <a:ext cx="8229600" cy="5072098"/>
          </a:xfrm>
        </p:spPr>
        <p:txBody>
          <a:bodyPr/>
          <a:lstStyle/>
          <a:p>
            <a:r>
              <a:rPr lang="en-US" sz="2400" dirty="0" smtClean="0"/>
              <a:t>Lemma 1: The pair of values                    and                     reveals nothing other than the distance between each pair of vectors.</a:t>
            </a:r>
          </a:p>
          <a:p>
            <a:endParaRPr lang="en-US" sz="2400" dirty="0" smtClean="0"/>
          </a:p>
          <a:p>
            <a:r>
              <a:rPr lang="en-US" sz="2400" dirty="0" smtClean="0"/>
              <a:t>Theorem 1: The only cases where an adversary learns the fingerprint are in: </a:t>
            </a:r>
          </a:p>
          <a:p>
            <a:pPr lvl="1"/>
            <a:r>
              <a:rPr lang="en-US" sz="2000" dirty="0" smtClean="0"/>
              <a:t>FP</a:t>
            </a:r>
          </a:p>
          <a:p>
            <a:pPr lvl="1"/>
            <a:r>
              <a:rPr lang="en-US" sz="2000" dirty="0" smtClean="0"/>
              <a:t>SCC + ESD</a:t>
            </a:r>
          </a:p>
          <a:p>
            <a:pPr lvl="1"/>
            <a:r>
              <a:rPr lang="en-US" sz="2000" dirty="0" smtClean="0"/>
              <a:t>SCU + ESD + MCC</a:t>
            </a:r>
          </a:p>
          <a:p>
            <a:pPr lvl="1"/>
            <a:r>
              <a:rPr lang="en-US" sz="2000" dirty="0" smtClean="0"/>
              <a:t>Any superset of this values</a:t>
            </a:r>
          </a:p>
          <a:p>
            <a:pPr lvl="1">
              <a:buNone/>
            </a:pPr>
            <a:r>
              <a:rPr lang="en-US" sz="2000" dirty="0" smtClean="0"/>
              <a:t>and</a:t>
            </a:r>
          </a:p>
          <a:p>
            <a:pPr lvl="1"/>
            <a:r>
              <a:rPr lang="en-US" sz="2000" dirty="0" smtClean="0"/>
              <a:t>SCU + ECU – weakly learns fingerprint (can probe different fingerprints)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792163"/>
          </a:xfrm>
          <a:noFill/>
          <a:ln/>
        </p:spPr>
        <p:txBody>
          <a:bodyPr/>
          <a:lstStyle/>
          <a:p>
            <a:r>
              <a:rPr lang="de-DE" sz="4000" dirty="0" err="1" smtClean="0"/>
              <a:t>Confidentiality</a:t>
            </a:r>
            <a:r>
              <a:rPr lang="en-US" dirty="0" smtClean="0"/>
              <a:t>: 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714876" y="1285860"/>
          <a:ext cx="1643074" cy="438153"/>
        </p:xfrm>
        <a:graphic>
          <a:graphicData uri="http://schemas.openxmlformats.org/presentationml/2006/ole">
            <p:oleObj spid="_x0000_s7170" name="Формула" r:id="rId3" imgW="761760" imgH="203040" progId="Equation.3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6929454" y="1285860"/>
          <a:ext cx="1587500" cy="438150"/>
        </p:xfrm>
        <a:graphic>
          <a:graphicData uri="http://schemas.openxmlformats.org/presentationml/2006/ole">
            <p:oleObj spid="_x0000_s7171" name="Формула" r:id="rId4" imgW="7365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17483" y="1238214"/>
            <a:ext cx="8229600" cy="5072098"/>
          </a:xfrm>
        </p:spPr>
        <p:txBody>
          <a:bodyPr/>
          <a:lstStyle/>
          <a:p>
            <a:r>
              <a:rPr lang="en-US" sz="2400" dirty="0" smtClean="0"/>
              <a:t>Theorem 2: The only cases where an adversary can impersonate a client: </a:t>
            </a:r>
          </a:p>
          <a:p>
            <a:pPr lvl="2"/>
            <a:r>
              <a:rPr lang="en-US" sz="2000" dirty="0" smtClean="0"/>
              <a:t>SCU +FP</a:t>
            </a:r>
          </a:p>
          <a:p>
            <a:pPr lvl="2"/>
            <a:r>
              <a:rPr lang="en-US" sz="2000" dirty="0" smtClean="0"/>
              <a:t>SCC + ESD</a:t>
            </a:r>
          </a:p>
          <a:p>
            <a:pPr lvl="2"/>
            <a:r>
              <a:rPr lang="en-US" sz="2000" dirty="0" smtClean="0"/>
              <a:t>MCC + ESD</a:t>
            </a:r>
          </a:p>
          <a:p>
            <a:pPr lvl="2"/>
            <a:r>
              <a:rPr lang="en-US" sz="2000" dirty="0" smtClean="0"/>
              <a:t>Any superset of this values</a:t>
            </a:r>
          </a:p>
          <a:p>
            <a:pPr lvl="2">
              <a:buNone/>
            </a:pPr>
            <a:r>
              <a:rPr lang="en-US" sz="2000" dirty="0" smtClean="0"/>
              <a:t>And</a:t>
            </a:r>
          </a:p>
          <a:p>
            <a:pPr lvl="2"/>
            <a:r>
              <a:rPr lang="en-US" sz="2000" dirty="0" smtClean="0"/>
              <a:t>SCU + ECU – weakly impersonate the client</a:t>
            </a:r>
          </a:p>
          <a:p>
            <a:pPr lvl="1">
              <a:buNone/>
            </a:pPr>
            <a:r>
              <a:rPr lang="en-US" sz="2400" dirty="0" smtClean="0"/>
              <a:t>The only cases where an adversary can attack the availability of the attack are in: </a:t>
            </a:r>
          </a:p>
          <a:p>
            <a:pPr lvl="2"/>
            <a:r>
              <a:rPr lang="en-US" sz="2000" dirty="0" smtClean="0"/>
              <a:t>SCU</a:t>
            </a:r>
          </a:p>
          <a:p>
            <a:pPr lvl="2"/>
            <a:r>
              <a:rPr lang="en-US" sz="2000" dirty="0" smtClean="0"/>
              <a:t>MCC</a:t>
            </a:r>
          </a:p>
          <a:p>
            <a:pPr lvl="2"/>
            <a:r>
              <a:rPr lang="en-US" sz="2000" dirty="0" smtClean="0"/>
              <a:t>Any superset of this values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792163"/>
          </a:xfrm>
          <a:noFill/>
          <a:ln/>
        </p:spPr>
        <p:txBody>
          <a:bodyPr/>
          <a:lstStyle/>
          <a:p>
            <a:r>
              <a:rPr lang="de-DE" sz="4000" dirty="0" err="1" smtClean="0"/>
              <a:t>Integrity</a:t>
            </a:r>
            <a:r>
              <a:rPr lang="de-DE" sz="4000" dirty="0" smtClean="0"/>
              <a:t> </a:t>
            </a:r>
            <a:r>
              <a:rPr lang="de-DE" sz="4000" dirty="0" err="1" smtClean="0"/>
              <a:t>and</a:t>
            </a:r>
            <a:r>
              <a:rPr lang="de-DE" sz="4000" dirty="0" smtClean="0"/>
              <a:t> </a:t>
            </a:r>
            <a:r>
              <a:rPr lang="de-DE" sz="4000" dirty="0" err="1" smtClean="0"/>
              <a:t>Availability</a:t>
            </a:r>
            <a:r>
              <a:rPr lang="en-US" dirty="0" smtClean="0"/>
              <a:t>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500034" y="1214422"/>
            <a:ext cx="82296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Protocol: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q-fingerprint mismatches before re-registration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Requires: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O(1) – Storage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O(q) – hashes to authenticate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            - x hashed j-times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b="1" kern="0" dirty="0" smtClean="0"/>
              <a:t>Server</a:t>
            </a:r>
            <a:r>
              <a:rPr lang="en-US" sz="2400" kern="0" dirty="0" smtClean="0"/>
              <a:t>:                                                    ,  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b="1" kern="0" dirty="0" smtClean="0"/>
              <a:t>Client: </a:t>
            </a:r>
            <a:r>
              <a:rPr lang="ru-RU" sz="2400" kern="0" dirty="0" smtClean="0"/>
              <a:t>П</a:t>
            </a:r>
            <a:r>
              <a:rPr lang="de-DE" kern="0" dirty="0" smtClean="0"/>
              <a:t>i</a:t>
            </a:r>
            <a:r>
              <a:rPr lang="de-DE" sz="2400" kern="0" dirty="0" smtClean="0"/>
              <a:t>, </a:t>
            </a:r>
            <a:r>
              <a:rPr lang="en-US" sz="2400" kern="0" dirty="0" err="1" smtClean="0"/>
              <a:t>R</a:t>
            </a:r>
            <a:r>
              <a:rPr lang="en-US" kern="0" dirty="0" err="1" smtClean="0"/>
              <a:t>i</a:t>
            </a:r>
            <a:r>
              <a:rPr lang="en-US" sz="2400" kern="0" dirty="0" smtClean="0"/>
              <a:t>, S</a:t>
            </a:r>
            <a:r>
              <a:rPr lang="en-US" kern="0" dirty="0" smtClean="0"/>
              <a:t>i</a:t>
            </a:r>
            <a:r>
              <a:rPr lang="en-US" sz="2400" kern="0" dirty="0" smtClean="0"/>
              <a:t>, S</a:t>
            </a:r>
            <a:r>
              <a:rPr lang="en-US" kern="0" dirty="0" smtClean="0"/>
              <a:t>i+1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r>
              <a:rPr lang="en-US" sz="2400" kern="0" dirty="0" smtClean="0"/>
              <a:t>After </a:t>
            </a:r>
            <a:r>
              <a:rPr lang="en-US" sz="3200" b="1" kern="0" dirty="0" smtClean="0"/>
              <a:t>t</a:t>
            </a:r>
            <a:r>
              <a:rPr lang="en-US" sz="2400" kern="0" dirty="0" smtClean="0"/>
              <a:t> fingerprint mismatches: 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kern="0" dirty="0" smtClean="0"/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kern="0" dirty="0" smtClean="0"/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kern="0" dirty="0" smtClean="0"/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100000"/>
              <a:defRPr/>
            </a:pPr>
            <a:endParaRPr lang="en-US" sz="2400" kern="0" dirty="0" smtClean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400" kern="0" dirty="0" smtClean="0"/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500034" y="500042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Storage-Computation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Tradeoff</a:t>
            </a:r>
            <a:endParaRPr kumimoji="0" lang="ru-RU" sz="4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Номер слайда 8"/>
          <p:cNvSpPr txBox="1">
            <a:spLocks/>
          </p:cNvSpPr>
          <p:nvPr/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571472" y="3429000"/>
          <a:ext cx="909637" cy="454025"/>
        </p:xfrm>
        <a:graphic>
          <a:graphicData uri="http://schemas.openxmlformats.org/presentationml/2006/ole">
            <p:oleObj spid="_x0000_s9219" name="Формула" r:id="rId4" imgW="431640" imgH="21564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6143636" y="3857628"/>
          <a:ext cx="2622550" cy="465138"/>
        </p:xfrm>
        <a:graphic>
          <a:graphicData uri="http://schemas.openxmlformats.org/presentationml/2006/ole">
            <p:oleObj spid="_x0000_s9220" name="Формула" r:id="rId5" imgW="1320480" imgH="215640" progId="Equation.3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714480" y="3786190"/>
          <a:ext cx="4260850" cy="655638"/>
        </p:xfrm>
        <a:graphic>
          <a:graphicData uri="http://schemas.openxmlformats.org/presentationml/2006/ole">
            <p:oleObj spid="_x0000_s9221" name="Формула" r:id="rId6" imgW="2145960" imgH="304560" progId="Equation.3">
              <p:embed/>
            </p:oleObj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71472" y="5357826"/>
          <a:ext cx="7615238" cy="655624"/>
        </p:xfrm>
        <a:graphic>
          <a:graphicData uri="http://schemas.openxmlformats.org/presentationml/2006/ole">
            <p:oleObj spid="_x0000_s9222" name="Формула" r:id="rId7" imgW="3835080" imgH="30456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1E0CE-1295-405E-9089-3CBA47620DC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00034" y="500042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de-DE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  <a:r>
              <a:rPr kumimoji="0" lang="de-DE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Номер слайда 8"/>
          <p:cNvSpPr txBox="1">
            <a:spLocks/>
          </p:cNvSpPr>
          <p:nvPr/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/>
          <a:lstStyle/>
          <a:p>
            <a:r>
              <a:rPr lang="en-US" sz="2400" dirty="0" smtClean="0"/>
              <a:t>Highest level of security</a:t>
            </a:r>
          </a:p>
          <a:p>
            <a:r>
              <a:rPr lang="en-US" sz="2400" dirty="0" smtClean="0"/>
              <a:t>Weak computational devices:</a:t>
            </a:r>
          </a:p>
          <a:p>
            <a:pPr lvl="1"/>
            <a:r>
              <a:rPr lang="en-US" sz="2000" dirty="0" smtClean="0"/>
              <a:t>Embedded processor</a:t>
            </a:r>
          </a:p>
          <a:p>
            <a:pPr lvl="1"/>
            <a:r>
              <a:rPr lang="en-US" sz="2000" dirty="0" smtClean="0"/>
              <a:t>Low memory capacity</a:t>
            </a:r>
          </a:p>
          <a:p>
            <a:pPr lvl="1"/>
            <a:r>
              <a:rPr lang="en-US" sz="2000" dirty="0" smtClean="0"/>
              <a:t>Battery-powered devices</a:t>
            </a:r>
            <a:endParaRPr lang="en-US" sz="2400" dirty="0"/>
          </a:p>
          <a:p>
            <a:r>
              <a:rPr lang="en-US" sz="2400" dirty="0" smtClean="0"/>
              <a:t>Cryptographic hashes</a:t>
            </a:r>
          </a:p>
          <a:p>
            <a:pPr>
              <a:buNone/>
            </a:pPr>
            <a:r>
              <a:rPr lang="en-US" sz="2400" dirty="0" smtClean="0"/>
              <a:t>---------------------------------------------------------------------------</a:t>
            </a:r>
          </a:p>
          <a:p>
            <a:pPr>
              <a:buNone/>
            </a:pPr>
            <a:r>
              <a:rPr lang="en-US" sz="2400" dirty="0" smtClean="0"/>
              <a:t>Additional requirements:</a:t>
            </a:r>
          </a:p>
          <a:p>
            <a:r>
              <a:rPr lang="en-US" sz="2400" dirty="0" smtClean="0"/>
              <a:t>Client’s fingerprint is protected</a:t>
            </a:r>
          </a:p>
          <a:p>
            <a:r>
              <a:rPr lang="en-US" sz="2400" dirty="0" smtClean="0"/>
              <a:t>For every successful identification the database must update its entry to the a new value. </a:t>
            </a:r>
          </a:p>
          <a:p>
            <a:r>
              <a:rPr lang="en-US" sz="2400" dirty="0" smtClean="0"/>
              <a:t>Static database on server - ?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Any questions?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Author:</a:t>
            </a:r>
          </a:p>
          <a:p>
            <a:pPr>
              <a:buNone/>
            </a:pPr>
            <a:r>
              <a:rPr lang="en-US" sz="2000" dirty="0" smtClean="0"/>
              <a:t>Zelenevskiy Vladimir, </a:t>
            </a:r>
          </a:p>
          <a:p>
            <a:pPr>
              <a:buNone/>
            </a:pPr>
            <a:r>
              <a:rPr lang="en-US" sz="2000" dirty="0" smtClean="0"/>
              <a:t>zelenevs@informatik.uni-bonn.de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5" name="Рисунок 4" descr="question_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643182"/>
            <a:ext cx="1928826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4438664"/>
          </a:xfrm>
        </p:spPr>
        <p:txBody>
          <a:bodyPr/>
          <a:lstStyle/>
          <a:p>
            <a:r>
              <a:rPr lang="en-US" sz="2800" b="1" dirty="0" smtClean="0"/>
              <a:t>Biometrics</a:t>
            </a:r>
            <a:r>
              <a:rPr lang="en-US" sz="2800" dirty="0" smtClean="0"/>
              <a:t> is the science and technology of measuring and analyzing biological data. </a:t>
            </a:r>
          </a:p>
          <a:p>
            <a:r>
              <a:rPr lang="en-US" sz="2800" dirty="0" smtClean="0"/>
              <a:t>In </a:t>
            </a:r>
            <a:r>
              <a:rPr lang="en-US" sz="2800" b="1" dirty="0" smtClean="0"/>
              <a:t>IT</a:t>
            </a:r>
            <a:r>
              <a:rPr lang="en-US" sz="2800" dirty="0" smtClean="0"/>
              <a:t>, biometrics refers to technologies that measure and analyze human body characteristics, such as fingerprints, eye retinas and irises, voice patterns, facial patterns and hand measurements, for authentication purposes.</a:t>
            </a:r>
          </a:p>
          <a:p>
            <a:pPr algn="r">
              <a:buNone/>
            </a:pPr>
            <a:r>
              <a:rPr lang="en-US" sz="2800" b="1" dirty="0" smtClean="0"/>
              <a:t>[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www.bitpipe.com]</a:t>
            </a:r>
            <a:endParaRPr lang="ru-RU" sz="2800" b="1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92163"/>
          </a:xfrm>
          <a:noFill/>
          <a:ln/>
        </p:spPr>
        <p:txBody>
          <a:bodyPr/>
          <a:lstStyle/>
          <a:p>
            <a:r>
              <a:rPr lang="en-US" dirty="0" smtClean="0"/>
              <a:t>Biometrics: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10102"/>
          </a:xfrm>
        </p:spPr>
        <p:txBody>
          <a:bodyPr/>
          <a:lstStyle/>
          <a:p>
            <a:r>
              <a:rPr lang="en-US" dirty="0" smtClean="0"/>
              <a:t>Two main groups:</a:t>
            </a:r>
          </a:p>
          <a:p>
            <a:endParaRPr lang="en-US" dirty="0" smtClean="0"/>
          </a:p>
          <a:p>
            <a:pPr lvl="1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Physiological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related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Behavioral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related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92163"/>
          </a:xfrm>
          <a:noFill/>
          <a:ln/>
        </p:spPr>
        <p:txBody>
          <a:bodyPr/>
          <a:lstStyle/>
          <a:p>
            <a:r>
              <a:rPr lang="en-US" dirty="0" smtClean="0"/>
              <a:t>Biometrical Data: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Biometric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identification schemes </a:t>
            </a:r>
            <a:r>
              <a:rPr lang="en-US" sz="2800" dirty="0" smtClean="0"/>
              <a:t>: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unique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facial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 </a:t>
            </a:r>
            <a:endParaRPr lang="ru-RU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200" b="1" u="sng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fingerprint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individual’s unique fingerprints </a:t>
            </a:r>
            <a:endParaRPr lang="ru-RU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 geometry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of the hand and the length of the fingers </a:t>
            </a:r>
            <a:endParaRPr lang="ru-RU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retina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capillary vessels located at the back of the eye </a:t>
            </a:r>
            <a:endParaRPr lang="ru-RU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200" b="1" u="sng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iris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colored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ring that surrounds the eye’s pupil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 of the </a:t>
            </a:r>
            <a:endParaRPr lang="ru-RU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200" b="1" u="sng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signature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 a person signs his name. </a:t>
            </a:r>
            <a:endParaRPr lang="ru-RU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vein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pattern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veins in the back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hand and the wrist </a:t>
            </a:r>
            <a:endParaRPr lang="ru-RU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voice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tone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pitch, cadence and frequency of a person’s voice. </a:t>
            </a:r>
            <a:endParaRPr lang="ru-RU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00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92163"/>
          </a:xfrm>
          <a:noFill/>
          <a:ln/>
        </p:spPr>
        <p:txBody>
          <a:bodyPr/>
          <a:lstStyle/>
          <a:p>
            <a:r>
              <a:rPr lang="en-US" dirty="0" smtClean="0"/>
              <a:t>Biometrical Identification: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800" dirty="0" smtClean="0"/>
              <a:t>Highest level of security – “Who you are?”</a:t>
            </a:r>
          </a:p>
          <a:p>
            <a:r>
              <a:rPr lang="en-US" sz="2800" dirty="0" err="1" smtClean="0"/>
              <a:t>Unforgeable</a:t>
            </a:r>
            <a:r>
              <a:rPr lang="en-US" sz="2800" dirty="0" smtClean="0"/>
              <a:t> authentication</a:t>
            </a:r>
          </a:p>
          <a:p>
            <a:r>
              <a:rPr lang="en-US" sz="2800" dirty="0" smtClean="0"/>
              <a:t>Quickly and automatically</a:t>
            </a:r>
            <a:endParaRPr lang="en-US" sz="2800" dirty="0" smtClean="0"/>
          </a:p>
          <a:p>
            <a:endParaRPr lang="ru-RU" sz="200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92163"/>
          </a:xfrm>
          <a:noFill/>
          <a:ln/>
        </p:spPr>
        <p:txBody>
          <a:bodyPr/>
          <a:lstStyle/>
          <a:p>
            <a:r>
              <a:rPr lang="en-US" dirty="0" smtClean="0"/>
              <a:t>Biometrics - advantages: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Рисунок 4" descr="DNA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071942"/>
            <a:ext cx="2714644" cy="203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/>
          <a:lstStyle/>
          <a:p>
            <a:r>
              <a:rPr lang="en-US" sz="2400" dirty="0" smtClean="0"/>
              <a:t>Privacy!</a:t>
            </a:r>
          </a:p>
          <a:p>
            <a:pPr lvl="1"/>
            <a:r>
              <a:rPr lang="en-US" sz="2400" dirty="0" smtClean="0"/>
              <a:t>Storage</a:t>
            </a:r>
          </a:p>
          <a:p>
            <a:pPr lvl="1"/>
            <a:r>
              <a:rPr lang="en-US" sz="2400" dirty="0" smtClean="0"/>
              <a:t>Transfer</a:t>
            </a:r>
          </a:p>
          <a:p>
            <a:r>
              <a:rPr lang="en-US" sz="2400" dirty="0" smtClean="0"/>
              <a:t>Variables between measurements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ncryption - ?</a:t>
            </a:r>
          </a:p>
          <a:p>
            <a:pPr lvl="1"/>
            <a:r>
              <a:rPr lang="en-US" sz="2400" dirty="0" smtClean="0"/>
              <a:t>Comparison - ?</a:t>
            </a:r>
          </a:p>
          <a:p>
            <a:pPr lvl="1"/>
            <a:r>
              <a:rPr lang="en-US" sz="2400" dirty="0" smtClean="0"/>
              <a:t>Hash-functions - ?</a:t>
            </a:r>
            <a:endParaRPr lang="ru-RU" sz="2400" dirty="0"/>
          </a:p>
          <a:p>
            <a:pPr lvl="1">
              <a:buNone/>
            </a:pPr>
            <a:r>
              <a:rPr lang="ru-RU" sz="2400" dirty="0" smtClean="0"/>
              <a:t>     </a:t>
            </a:r>
            <a:endParaRPr lang="de-DE" sz="2400" dirty="0" smtClean="0"/>
          </a:p>
          <a:p>
            <a:pPr lvl="1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</a:t>
            </a:r>
            <a:r>
              <a:rPr lang="ru-RU" sz="2400" dirty="0" smtClean="0"/>
              <a:t>1                                             </a:t>
            </a:r>
            <a:r>
              <a:rPr lang="de-DE" sz="2400" dirty="0" smtClean="0"/>
              <a:t>                        </a:t>
            </a:r>
            <a:r>
              <a:rPr lang="ru-RU" sz="2400" dirty="0" smtClean="0"/>
              <a:t>2  </a:t>
            </a:r>
            <a:endParaRPr lang="ru-RU" sz="240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92163"/>
          </a:xfrm>
          <a:noFill/>
          <a:ln/>
        </p:spPr>
        <p:txBody>
          <a:bodyPr/>
          <a:lstStyle/>
          <a:p>
            <a:r>
              <a:rPr lang="en-US" dirty="0" smtClean="0"/>
              <a:t>Biometrics - difficulties: </a:t>
            </a:r>
            <a:endParaRPr lang="ru-RU" dirty="0"/>
          </a:p>
        </p:txBody>
      </p:sp>
      <p:pic>
        <p:nvPicPr>
          <p:cNvPr id="9" name="Рисунок 8" descr="finger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4714884"/>
            <a:ext cx="1928826" cy="1993813"/>
          </a:xfrm>
          <a:prstGeom prst="rect">
            <a:avLst/>
          </a:prstGeom>
        </p:spPr>
      </p:pic>
      <p:pic>
        <p:nvPicPr>
          <p:cNvPr id="10" name="Рисунок 9" descr="Fingerprin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786322"/>
            <a:ext cx="1260785" cy="1943689"/>
          </a:xfrm>
          <a:prstGeom prst="rect">
            <a:avLst/>
          </a:prstGeom>
        </p:spPr>
      </p:pic>
      <p:pic>
        <p:nvPicPr>
          <p:cNvPr id="60418" name="Picture 2" descr="D:\Program Files\Microsoft Office2007\MEDIA\OFFICE12\Bullets\BD21300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5572140"/>
            <a:ext cx="142875" cy="123825"/>
          </a:xfrm>
          <a:prstGeom prst="rect">
            <a:avLst/>
          </a:prstGeom>
          <a:noFill/>
        </p:spPr>
      </p:pic>
      <p:pic>
        <p:nvPicPr>
          <p:cNvPr id="60419" name="Picture 3" descr="D:\Program Files\Microsoft Office2007\MEDIA\OFFICE12\Bullets\BD21300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4363" y="5565775"/>
            <a:ext cx="142875" cy="123825"/>
          </a:xfrm>
          <a:prstGeom prst="rect">
            <a:avLst/>
          </a:prstGeom>
          <a:noFill/>
        </p:spPr>
      </p:pic>
      <p:pic>
        <p:nvPicPr>
          <p:cNvPr id="60420" name="Picture 4" descr="D:\Program Files\Microsoft Office2007\MEDIA\OFFICE12\Bullets\BD21300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572140"/>
            <a:ext cx="142875" cy="123825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/>
          <a:lstStyle/>
          <a:p>
            <a:r>
              <a:rPr lang="en-US" sz="2400" dirty="0" smtClean="0"/>
              <a:t>Highest level of security</a:t>
            </a:r>
          </a:p>
          <a:p>
            <a:r>
              <a:rPr lang="en-US" sz="2400" dirty="0" smtClean="0"/>
              <a:t>Weak computational devices:</a:t>
            </a:r>
          </a:p>
          <a:p>
            <a:pPr lvl="1"/>
            <a:r>
              <a:rPr lang="en-US" sz="2000" dirty="0" smtClean="0"/>
              <a:t>Embedded processor</a:t>
            </a:r>
          </a:p>
          <a:p>
            <a:pPr lvl="1"/>
            <a:r>
              <a:rPr lang="en-US" sz="2000" dirty="0" smtClean="0"/>
              <a:t>Low memory capacity</a:t>
            </a:r>
          </a:p>
          <a:p>
            <a:pPr lvl="1"/>
            <a:r>
              <a:rPr lang="en-US" sz="2000" dirty="0" smtClean="0"/>
              <a:t>Battery-powered devices</a:t>
            </a:r>
            <a:endParaRPr lang="en-US" sz="2400" dirty="0"/>
          </a:p>
          <a:p>
            <a:r>
              <a:rPr lang="en-US" sz="2400" dirty="0" smtClean="0"/>
              <a:t>Cryptographic hashes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---------------------------------------------------------------------------</a:t>
            </a:r>
          </a:p>
          <a:p>
            <a:r>
              <a:rPr lang="en-US" sz="2400" dirty="0" smtClean="0"/>
              <a:t>NO: expensive cryptographic primitives and protocols</a:t>
            </a:r>
          </a:p>
          <a:p>
            <a:r>
              <a:rPr lang="en-US" sz="2400" dirty="0" smtClean="0"/>
              <a:t>NO: relying on physical tamper-resistance</a:t>
            </a:r>
          </a:p>
          <a:p>
            <a:r>
              <a:rPr lang="en-US" sz="2400" dirty="0" smtClean="0"/>
              <a:t>NO: single point of failure</a:t>
            </a:r>
            <a:endParaRPr lang="ru-RU" sz="200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92163"/>
          </a:xfrm>
          <a:noFill/>
          <a:ln/>
        </p:spPr>
        <p:txBody>
          <a:bodyPr/>
          <a:lstStyle/>
          <a:p>
            <a:r>
              <a:rPr lang="en-US" sz="4000" dirty="0" smtClean="0"/>
              <a:t>Purpose of the research</a:t>
            </a:r>
            <a:r>
              <a:rPr lang="en-US" dirty="0" smtClean="0"/>
              <a:t>: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92163"/>
          </a:xfrm>
          <a:noFill/>
          <a:ln/>
        </p:spPr>
        <p:txBody>
          <a:bodyPr/>
          <a:lstStyle/>
          <a:p>
            <a:r>
              <a:rPr lang="en-US" sz="3200" dirty="0" smtClean="0"/>
              <a:t>Project Terminology: </a:t>
            </a:r>
            <a:endParaRPr lang="ru-RU" sz="3200" dirty="0"/>
          </a:p>
        </p:txBody>
      </p:sp>
      <p:pic>
        <p:nvPicPr>
          <p:cNvPr id="1028" name="Picture 4" descr="D:\Program Files\Microsoft Office2007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75" y="2444750"/>
            <a:ext cx="1868488" cy="177323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800105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1E0CE-1295-405E-9089-3CBA47620DC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645</TotalTime>
  <Words>1423</Words>
  <Application>Microsoft Office PowerPoint</Application>
  <PresentationFormat>Экран (4:3)</PresentationFormat>
  <Paragraphs>384</Paragraphs>
  <Slides>28</Slides>
  <Notes>1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Пиксел</vt:lpstr>
      <vt:lpstr>Формула</vt:lpstr>
      <vt:lpstr>Biometry and Security:  Secure Biometric Authentication for Weak Computational Devices</vt:lpstr>
      <vt:lpstr>Contents: </vt:lpstr>
      <vt:lpstr>Biometrics: </vt:lpstr>
      <vt:lpstr>Biometrical Data: </vt:lpstr>
      <vt:lpstr>Biometrical Identification: </vt:lpstr>
      <vt:lpstr>Biometrics - advantages: </vt:lpstr>
      <vt:lpstr>Biometrics - difficulties: </vt:lpstr>
      <vt:lpstr>Purpose of the research: </vt:lpstr>
      <vt:lpstr>Project Terminology: </vt:lpstr>
      <vt:lpstr>Necessary security: </vt:lpstr>
      <vt:lpstr>Security implementation: </vt:lpstr>
      <vt:lpstr>Solution requirements: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Confidentiality: </vt:lpstr>
      <vt:lpstr>Integrity and Availability: </vt:lpstr>
      <vt:lpstr>Слайд 26</vt:lpstr>
      <vt:lpstr>Слайд 27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Biometry and Security:  Secure Biometric Authentication for weak computational devices</dc:title>
  <dc:creator>Stn</dc:creator>
  <cp:lastModifiedBy>Stn</cp:lastModifiedBy>
  <cp:revision>165</cp:revision>
  <dcterms:created xsi:type="dcterms:W3CDTF">2009-11-14T02:12:45Z</dcterms:created>
  <dcterms:modified xsi:type="dcterms:W3CDTF">2009-11-16T16:58:52Z</dcterms:modified>
</cp:coreProperties>
</file>