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61" r:id="rId2"/>
    <p:sldId id="262" r:id="rId3"/>
    <p:sldId id="266" r:id="rId4"/>
    <p:sldId id="276" r:id="rId5"/>
    <p:sldId id="277" r:id="rId6"/>
    <p:sldId id="278" r:id="rId7"/>
    <p:sldId id="279" r:id="rId8"/>
    <p:sldId id="265" r:id="rId9"/>
    <p:sldId id="287" r:id="rId10"/>
    <p:sldId id="263" r:id="rId11"/>
    <p:sldId id="281" r:id="rId12"/>
    <p:sldId id="280" r:id="rId13"/>
    <p:sldId id="282" r:id="rId14"/>
    <p:sldId id="283" r:id="rId15"/>
    <p:sldId id="259" r:id="rId16"/>
    <p:sldId id="284" r:id="rId17"/>
    <p:sldId id="268" r:id="rId18"/>
    <p:sldId id="290" r:id="rId19"/>
    <p:sldId id="267" r:id="rId20"/>
    <p:sldId id="289" r:id="rId21"/>
    <p:sldId id="291" r:id="rId22"/>
    <p:sldId id="292" r:id="rId23"/>
    <p:sldId id="305" r:id="rId24"/>
    <p:sldId id="269" r:id="rId25"/>
    <p:sldId id="260" r:id="rId26"/>
    <p:sldId id="294" r:id="rId27"/>
    <p:sldId id="293" r:id="rId28"/>
    <p:sldId id="295" r:id="rId29"/>
    <p:sldId id="296" r:id="rId30"/>
    <p:sldId id="304" r:id="rId31"/>
    <p:sldId id="257" r:id="rId32"/>
    <p:sldId id="258" r:id="rId33"/>
    <p:sldId id="297" r:id="rId34"/>
    <p:sldId id="270" r:id="rId35"/>
    <p:sldId id="271" r:id="rId36"/>
    <p:sldId id="285" r:id="rId37"/>
    <p:sldId id="272" r:id="rId38"/>
    <p:sldId id="273" r:id="rId39"/>
    <p:sldId id="274" r:id="rId40"/>
    <p:sldId id="275" r:id="rId41"/>
    <p:sldId id="298" r:id="rId42"/>
    <p:sldId id="300" r:id="rId43"/>
    <p:sldId id="286" r:id="rId44"/>
    <p:sldId id="306" r:id="rId45"/>
    <p:sldId id="301" r:id="rId46"/>
    <p:sldId id="299" r:id="rId47"/>
    <p:sldId id="302" r:id="rId48"/>
    <p:sldId id="303" r:id="rId49"/>
    <p:sldId id="264" r:id="rId5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6" autoAdjust="0"/>
    <p:restoredTop sz="94660"/>
  </p:normalViewPr>
  <p:slideViewPr>
    <p:cSldViewPr>
      <p:cViewPr>
        <p:scale>
          <a:sx n="100" d="100"/>
          <a:sy n="100" d="100"/>
        </p:scale>
        <p:origin x="-125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C0419-D673-4252-85F9-EC8E936D30E5}" type="datetimeFigureOut">
              <a:rPr lang="de-DE" smtClean="0"/>
              <a:pPr/>
              <a:t>25.01.2010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2A912-BCF0-464E-91F7-4885388959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2FD9-3D76-46F9-ADE1-1FBE7D28B71C}" type="datetime1">
              <a:rPr lang="de-DE" smtClean="0"/>
              <a:pPr/>
              <a:t>25.01.2010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A9E3-639C-4501-B769-A1DD4F039978}" type="datetime1">
              <a:rPr lang="de-DE" smtClean="0"/>
              <a:pPr/>
              <a:t>25.01.2010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36F3-C11C-41F7-ACC6-098F378AA532}" type="datetime1">
              <a:rPr lang="de-DE" smtClean="0"/>
              <a:pPr/>
              <a:t>25.01.2010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8F81-CB40-4713-A9F0-D5021EFC6A01}" type="datetime1">
              <a:rPr lang="de-DE" smtClean="0"/>
              <a:pPr/>
              <a:t>25.01.2010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4C33-07E4-4A72-9A5E-6B5BC0F8336C}" type="datetime1">
              <a:rPr lang="de-DE" smtClean="0"/>
              <a:pPr/>
              <a:t>25.01.2010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EABF-13C5-4C36-97F6-25DC1B669B15}" type="datetime1">
              <a:rPr lang="de-DE" smtClean="0"/>
              <a:pPr/>
              <a:t>25.01.2010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47D-4C6E-4C7A-9D61-F1A8CB4590DE}" type="datetime1">
              <a:rPr lang="de-DE" smtClean="0"/>
              <a:pPr/>
              <a:t>25.01.2010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AFC4-D455-4C5F-A4E4-DB612A7EA8BF}" type="datetime1">
              <a:rPr lang="de-DE" smtClean="0"/>
              <a:pPr/>
              <a:t>25.01.2010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3263-3A9A-479B-9E0C-9589D778AC4F}" type="datetime1">
              <a:rPr lang="de-DE" smtClean="0"/>
              <a:pPr/>
              <a:t>25.01.2010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A7C6-0AE8-4B7A-BB59-B5DA49223D84}" type="datetime1">
              <a:rPr lang="de-DE" smtClean="0"/>
              <a:pPr/>
              <a:t>25.01.2010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90D8-6812-4EBB-95BD-2DF1E003C28F}" type="datetime1">
              <a:rPr lang="de-DE" smtClean="0"/>
              <a:pPr/>
              <a:t>25.01.2010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20000">
              <a:schemeClr val="bg1"/>
            </a:gs>
            <a:gs pos="7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5094-7BA8-405D-953A-B8C3FD1D070A}" type="datetime1">
              <a:rPr lang="de-DE" smtClean="0"/>
              <a:pPr/>
              <a:t>25.01.2010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68E62-812B-4E5B-A821-C292943E5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2714620"/>
            <a:ext cx="8058152" cy="1470025"/>
          </a:xfrm>
        </p:spPr>
        <p:txBody>
          <a:bodyPr>
            <a:normAutofit fontScale="90000"/>
          </a:bodyPr>
          <a:lstStyle/>
          <a:p>
            <a:r>
              <a:rPr lang="de-DE" sz="5300" dirty="0" err="1" smtClean="0"/>
              <a:t>Fuzzy</a:t>
            </a:r>
            <a:r>
              <a:rPr lang="de-DE" sz="5300" dirty="0" smtClean="0"/>
              <a:t> Identity </a:t>
            </a:r>
            <a:r>
              <a:rPr lang="de-DE" sz="5300" dirty="0" err="1" smtClean="0"/>
              <a:t>Based</a:t>
            </a:r>
            <a:r>
              <a:rPr lang="de-DE" sz="5300" dirty="0" smtClean="0"/>
              <a:t> Encryption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4000" dirty="0" err="1" smtClean="0"/>
              <a:t>based</a:t>
            </a:r>
            <a:r>
              <a:rPr lang="de-DE" sz="4000" dirty="0" smtClean="0"/>
              <a:t> on </a:t>
            </a:r>
            <a:r>
              <a:rPr lang="de-DE" sz="4000" dirty="0" err="1" smtClean="0"/>
              <a:t>the</a:t>
            </a:r>
            <a:r>
              <a:rPr lang="de-DE" sz="4000" dirty="0" smtClean="0"/>
              <a:t> </a:t>
            </a:r>
            <a:r>
              <a:rPr lang="de-DE" sz="4000" dirty="0" err="1" smtClean="0"/>
              <a:t>paper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Amit </a:t>
            </a:r>
            <a:r>
              <a:rPr lang="de-DE" sz="4000" dirty="0" err="1" smtClean="0"/>
              <a:t>Sahai</a:t>
            </a:r>
            <a:r>
              <a:rPr lang="de-DE" sz="4000" dirty="0" smtClean="0"/>
              <a:t> </a:t>
            </a:r>
            <a:r>
              <a:rPr lang="de-DE" sz="4000" dirty="0" err="1" smtClean="0"/>
              <a:t>and</a:t>
            </a:r>
            <a:r>
              <a:rPr lang="de-DE" sz="4000" dirty="0" smtClean="0"/>
              <a:t> Brent Waters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4000" dirty="0" err="1" smtClean="0"/>
              <a:t>by</a:t>
            </a:r>
            <a:r>
              <a:rPr lang="de-DE" sz="4000" dirty="0" smtClean="0"/>
              <a:t>: Guido Simon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err="1" smtClean="0"/>
              <a:t>Introduction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1.2 </a:t>
            </a:r>
            <a:r>
              <a:rPr lang="de-DE" sz="2400" dirty="0" err="1" smtClean="0"/>
              <a:t>Fuzzyfying</a:t>
            </a:r>
            <a:r>
              <a:rPr lang="de-DE" sz="2400" dirty="0" smtClean="0"/>
              <a:t> </a:t>
            </a:r>
            <a:r>
              <a:rPr lang="de-DE" sz="2400" dirty="0" err="1" smtClean="0"/>
              <a:t>Identitys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2844" y="1071546"/>
            <a:ext cx="88583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/>
              <a:t>Identities </a:t>
            </a:r>
            <a:r>
              <a:rPr lang="de-DE" sz="3200" dirty="0" err="1" smtClean="0"/>
              <a:t>become</a:t>
            </a:r>
            <a:r>
              <a:rPr lang="de-DE" sz="3200" dirty="0" smtClean="0"/>
              <a:t> </a:t>
            </a:r>
            <a:r>
              <a:rPr lang="de-DE" sz="3200" dirty="0" err="1" smtClean="0"/>
              <a:t>sets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Attributes</a:t>
            </a:r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Example</a:t>
            </a:r>
            <a:r>
              <a:rPr lang="de-DE" sz="3200" dirty="0" smtClean="0"/>
              <a:t>: </a:t>
            </a:r>
            <a:r>
              <a:rPr lang="de-DE" sz="3200" dirty="0" err="1" smtClean="0"/>
              <a:t>IDenc</a:t>
            </a:r>
            <a:r>
              <a:rPr lang="de-DE" sz="3200" dirty="0" smtClean="0"/>
              <a:t>={</a:t>
            </a:r>
            <a:r>
              <a:rPr lang="de-DE" sz="3200" dirty="0" err="1" smtClean="0"/>
              <a:t>Student,ComputerScience,Crypto</a:t>
            </a:r>
            <a:r>
              <a:rPr lang="de-DE" sz="3200" dirty="0" smtClean="0"/>
              <a:t>}</a:t>
            </a:r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endParaRPr lang="de-DE" sz="3200" dirty="0" smtClean="0"/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1.2 </a:t>
            </a:r>
            <a:r>
              <a:rPr lang="de-DE" sz="2400" dirty="0" err="1" smtClean="0"/>
              <a:t>Fuzzyfying</a:t>
            </a:r>
            <a:r>
              <a:rPr lang="de-DE" sz="2400" dirty="0" smtClean="0"/>
              <a:t> </a:t>
            </a:r>
            <a:r>
              <a:rPr lang="de-DE" sz="2400" dirty="0" err="1" smtClean="0"/>
              <a:t>Identitys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2844" y="1071546"/>
            <a:ext cx="88583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/>
              <a:t>Identities </a:t>
            </a:r>
            <a:r>
              <a:rPr lang="de-DE" sz="3200" dirty="0" err="1" smtClean="0"/>
              <a:t>become</a:t>
            </a:r>
            <a:r>
              <a:rPr lang="de-DE" sz="3200" dirty="0" smtClean="0"/>
              <a:t> </a:t>
            </a:r>
            <a:r>
              <a:rPr lang="de-DE" sz="3200" dirty="0" err="1" smtClean="0"/>
              <a:t>sets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Attributes</a:t>
            </a:r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Example</a:t>
            </a:r>
            <a:r>
              <a:rPr lang="de-DE" sz="3200" dirty="0" smtClean="0"/>
              <a:t>: </a:t>
            </a:r>
            <a:r>
              <a:rPr lang="de-DE" sz="3200" dirty="0" err="1" smtClean="0"/>
              <a:t>IDenc</a:t>
            </a:r>
            <a:r>
              <a:rPr lang="de-DE" sz="3200" dirty="0" smtClean="0"/>
              <a:t>={</a:t>
            </a:r>
            <a:r>
              <a:rPr lang="de-DE" sz="3200" dirty="0" err="1" smtClean="0"/>
              <a:t>Student,ComputerScience,Crypto</a:t>
            </a:r>
            <a:r>
              <a:rPr lang="de-DE" sz="3200" dirty="0" smtClean="0"/>
              <a:t>}</a:t>
            </a:r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IDdec</a:t>
            </a:r>
            <a:r>
              <a:rPr lang="de-DE" sz="3200" dirty="0" smtClean="0"/>
              <a:t> = {</a:t>
            </a:r>
            <a:r>
              <a:rPr lang="de-DE" sz="3200" dirty="0" err="1" smtClean="0"/>
              <a:t>Student,Male,ComputerScience,Crypto,Graphics</a:t>
            </a:r>
            <a:r>
              <a:rPr lang="de-DE" sz="3200" dirty="0" smtClean="0"/>
              <a:t>}</a:t>
            </a:r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1.2 </a:t>
            </a:r>
            <a:r>
              <a:rPr lang="de-DE" sz="2400" dirty="0" err="1" smtClean="0"/>
              <a:t>Fuzzyfying</a:t>
            </a:r>
            <a:r>
              <a:rPr lang="de-DE" sz="2400" dirty="0" smtClean="0"/>
              <a:t> </a:t>
            </a:r>
            <a:r>
              <a:rPr lang="de-DE" sz="2400" dirty="0" err="1" smtClean="0"/>
              <a:t>Identitys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85720" y="1285860"/>
            <a:ext cx="79848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One</a:t>
            </a:r>
            <a:r>
              <a:rPr lang="de-DE" sz="3200" dirty="0" smtClean="0"/>
              <a:t> </a:t>
            </a:r>
            <a:r>
              <a:rPr lang="de-DE" sz="3200" dirty="0" err="1" smtClean="0"/>
              <a:t>can</a:t>
            </a:r>
            <a:r>
              <a:rPr lang="de-DE" sz="3200" dirty="0" smtClean="0"/>
              <a:t> </a:t>
            </a:r>
            <a:r>
              <a:rPr lang="de-DE" sz="3200" dirty="0" err="1" smtClean="0"/>
              <a:t>encrypt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some</a:t>
            </a:r>
            <a:r>
              <a:rPr lang="de-DE" sz="3200" dirty="0" smtClean="0"/>
              <a:t> </a:t>
            </a:r>
            <a:r>
              <a:rPr lang="de-DE" sz="3200" dirty="0" err="1" smtClean="0"/>
              <a:t>public</a:t>
            </a:r>
            <a:r>
              <a:rPr lang="de-DE" sz="3200" dirty="0" smtClean="0"/>
              <a:t> </a:t>
            </a:r>
            <a:r>
              <a:rPr lang="de-DE" sz="3200" dirty="0" err="1" smtClean="0"/>
              <a:t>identity</a:t>
            </a:r>
            <a:r>
              <a:rPr lang="de-DE" sz="3200" dirty="0" smtClean="0"/>
              <a:t> ⍵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Decryption</a:t>
            </a:r>
            <a:r>
              <a:rPr lang="de-DE" sz="3200" dirty="0" smtClean="0"/>
              <a:t> </a:t>
            </a:r>
            <a:r>
              <a:rPr lang="de-DE" sz="3200" dirty="0" err="1" smtClean="0"/>
              <a:t>with</a:t>
            </a:r>
            <a:r>
              <a:rPr lang="de-DE" sz="3200" dirty="0" smtClean="0"/>
              <a:t> an </a:t>
            </a:r>
            <a:r>
              <a:rPr lang="de-DE" sz="3200" dirty="0" err="1" smtClean="0"/>
              <a:t>identity</a:t>
            </a:r>
            <a:r>
              <a:rPr lang="de-DE" sz="3200" dirty="0" smtClean="0"/>
              <a:t> ⍵‘ ⧧ ⍵  </a:t>
            </a:r>
            <a:r>
              <a:rPr lang="de-DE" sz="3200" dirty="0" err="1" smtClean="0"/>
              <a:t>possible</a:t>
            </a: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If</a:t>
            </a:r>
            <a:r>
              <a:rPr lang="de-DE" sz="3200" dirty="0" smtClean="0"/>
              <a:t> ⍵ </a:t>
            </a:r>
            <a:r>
              <a:rPr lang="de-DE" sz="3200" dirty="0" err="1" smtClean="0"/>
              <a:t>and</a:t>
            </a:r>
            <a:r>
              <a:rPr lang="de-DE" sz="3200" dirty="0" smtClean="0"/>
              <a:t> ⍵‘ </a:t>
            </a:r>
            <a:r>
              <a:rPr lang="de-DE" sz="3200" dirty="0" err="1" smtClean="0"/>
              <a:t>are</a:t>
            </a:r>
            <a:r>
              <a:rPr lang="de-DE" sz="3200" dirty="0" smtClean="0"/>
              <a:t> „</a:t>
            </a:r>
            <a:r>
              <a:rPr lang="de-DE" sz="3200" dirty="0" err="1" smtClean="0"/>
              <a:t>close</a:t>
            </a:r>
            <a:r>
              <a:rPr lang="de-DE" sz="3200" dirty="0" smtClean="0"/>
              <a:t> </a:t>
            </a:r>
            <a:r>
              <a:rPr lang="de-DE" sz="3200" dirty="0" err="1" smtClean="0"/>
              <a:t>enough</a:t>
            </a:r>
            <a:r>
              <a:rPr lang="de-DE" sz="3200" dirty="0" smtClean="0"/>
              <a:t>“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1.2 </a:t>
            </a:r>
            <a:r>
              <a:rPr lang="de-DE" sz="2400" dirty="0" err="1" smtClean="0"/>
              <a:t>Fuzzyfying</a:t>
            </a:r>
            <a:r>
              <a:rPr lang="de-DE" sz="2400" dirty="0" smtClean="0"/>
              <a:t> </a:t>
            </a:r>
            <a:r>
              <a:rPr lang="de-DE" sz="2400" dirty="0" err="1" smtClean="0"/>
              <a:t>Identitys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85720" y="1285860"/>
            <a:ext cx="862473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One</a:t>
            </a:r>
            <a:r>
              <a:rPr lang="de-DE" sz="3200" dirty="0" smtClean="0"/>
              <a:t> </a:t>
            </a:r>
            <a:r>
              <a:rPr lang="de-DE" sz="3200" dirty="0" err="1" smtClean="0"/>
              <a:t>can</a:t>
            </a:r>
            <a:r>
              <a:rPr lang="de-DE" sz="3200" dirty="0" smtClean="0"/>
              <a:t> </a:t>
            </a:r>
            <a:r>
              <a:rPr lang="de-DE" sz="3200" dirty="0" err="1" smtClean="0"/>
              <a:t>encrypt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some</a:t>
            </a:r>
            <a:r>
              <a:rPr lang="de-DE" sz="3200" dirty="0" smtClean="0"/>
              <a:t> </a:t>
            </a:r>
            <a:r>
              <a:rPr lang="de-DE" sz="3200" dirty="0" err="1" smtClean="0"/>
              <a:t>public</a:t>
            </a:r>
            <a:r>
              <a:rPr lang="de-DE" sz="3200" dirty="0" smtClean="0"/>
              <a:t> </a:t>
            </a:r>
            <a:r>
              <a:rPr lang="de-DE" sz="3200" dirty="0" err="1" smtClean="0"/>
              <a:t>identity</a:t>
            </a:r>
            <a:r>
              <a:rPr lang="de-DE" sz="3200" dirty="0" smtClean="0"/>
              <a:t> ⍵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Decryption</a:t>
            </a:r>
            <a:r>
              <a:rPr lang="de-DE" sz="3200" dirty="0" smtClean="0"/>
              <a:t> </a:t>
            </a:r>
            <a:r>
              <a:rPr lang="de-DE" sz="3200" dirty="0" err="1" smtClean="0"/>
              <a:t>with</a:t>
            </a:r>
            <a:r>
              <a:rPr lang="de-DE" sz="3200" dirty="0" smtClean="0"/>
              <a:t> an </a:t>
            </a:r>
            <a:r>
              <a:rPr lang="de-DE" sz="3200" dirty="0" err="1" smtClean="0"/>
              <a:t>identity</a:t>
            </a:r>
            <a:r>
              <a:rPr lang="de-DE" sz="3200" dirty="0" smtClean="0"/>
              <a:t> ⍵‘ ⧧ ⍵  </a:t>
            </a:r>
            <a:r>
              <a:rPr lang="de-DE" sz="3200" dirty="0" err="1" smtClean="0"/>
              <a:t>possible</a:t>
            </a: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If</a:t>
            </a:r>
            <a:r>
              <a:rPr lang="de-DE" sz="3200" dirty="0" smtClean="0"/>
              <a:t> ⍵ </a:t>
            </a:r>
            <a:r>
              <a:rPr lang="de-DE" sz="3200" dirty="0" err="1" smtClean="0"/>
              <a:t>and</a:t>
            </a:r>
            <a:r>
              <a:rPr lang="de-DE" sz="3200" dirty="0" smtClean="0"/>
              <a:t> ⍵‘ </a:t>
            </a:r>
            <a:r>
              <a:rPr lang="de-DE" sz="3200" dirty="0" err="1" smtClean="0"/>
              <a:t>are</a:t>
            </a:r>
            <a:r>
              <a:rPr lang="de-DE" sz="3200" dirty="0" smtClean="0"/>
              <a:t> „</a:t>
            </a:r>
            <a:r>
              <a:rPr lang="de-DE" sz="3200" dirty="0" err="1" smtClean="0"/>
              <a:t>close</a:t>
            </a:r>
            <a:r>
              <a:rPr lang="de-DE" sz="3200" dirty="0" smtClean="0"/>
              <a:t> </a:t>
            </a:r>
            <a:r>
              <a:rPr lang="de-DE" sz="3200" dirty="0" err="1" smtClean="0"/>
              <a:t>enough</a:t>
            </a:r>
            <a:r>
              <a:rPr lang="de-DE" sz="3200" dirty="0" smtClean="0"/>
              <a:t>“</a:t>
            </a:r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So </a:t>
            </a:r>
            <a:r>
              <a:rPr lang="de-DE" sz="3200" dirty="0" err="1" smtClean="0"/>
              <a:t>there</a:t>
            </a:r>
            <a:r>
              <a:rPr lang="de-DE" sz="3200" dirty="0" smtClean="0"/>
              <a:t> must </a:t>
            </a:r>
            <a:r>
              <a:rPr lang="de-DE" sz="3200" dirty="0" err="1" smtClean="0"/>
              <a:t>be</a:t>
            </a:r>
            <a:r>
              <a:rPr lang="de-DE" sz="3200" dirty="0" smtClean="0"/>
              <a:t> </a:t>
            </a:r>
            <a:r>
              <a:rPr lang="de-DE" sz="3200" dirty="0" err="1" smtClean="0"/>
              <a:t>error</a:t>
            </a:r>
            <a:r>
              <a:rPr lang="de-DE" sz="3200" dirty="0" smtClean="0"/>
              <a:t> </a:t>
            </a:r>
            <a:r>
              <a:rPr lang="de-DE" sz="3200" dirty="0" err="1" smtClean="0"/>
              <a:t>tolerance</a:t>
            </a: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Error </a:t>
            </a:r>
            <a:r>
              <a:rPr lang="de-DE" sz="3200" dirty="0" err="1" smtClean="0"/>
              <a:t>tolerance</a:t>
            </a:r>
            <a:r>
              <a:rPr lang="de-DE" sz="3200" dirty="0" smtClean="0"/>
              <a:t> </a:t>
            </a:r>
            <a:r>
              <a:rPr lang="de-DE" sz="3200" dirty="0" err="1" smtClean="0"/>
              <a:t>makes</a:t>
            </a:r>
            <a:r>
              <a:rPr lang="de-DE" sz="3200" dirty="0" smtClean="0"/>
              <a:t> </a:t>
            </a:r>
            <a:r>
              <a:rPr lang="de-DE" sz="3200" dirty="0" err="1" smtClean="0"/>
              <a:t>it</a:t>
            </a:r>
            <a:r>
              <a:rPr lang="de-DE" sz="3200" dirty="0" smtClean="0"/>
              <a:t> </a:t>
            </a:r>
            <a:r>
              <a:rPr lang="de-DE" sz="3200" dirty="0" err="1" smtClean="0"/>
              <a:t>suitable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biometrics</a:t>
            </a: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Use</a:t>
            </a:r>
            <a:r>
              <a:rPr lang="de-DE" sz="3200" dirty="0" smtClean="0"/>
              <a:t> </a:t>
            </a:r>
            <a:r>
              <a:rPr lang="de-DE" sz="3200" dirty="0" err="1" smtClean="0"/>
              <a:t>biometric</a:t>
            </a:r>
            <a:r>
              <a:rPr lang="de-DE" sz="3200" dirty="0" smtClean="0"/>
              <a:t> </a:t>
            </a:r>
            <a:r>
              <a:rPr lang="de-DE" sz="3200" dirty="0" err="1" smtClean="0"/>
              <a:t>details</a:t>
            </a:r>
            <a:r>
              <a:rPr lang="de-DE" sz="3200" dirty="0" smtClean="0"/>
              <a:t> </a:t>
            </a:r>
            <a:r>
              <a:rPr lang="de-DE" sz="3200" dirty="0" err="1" smtClean="0"/>
              <a:t>as</a:t>
            </a:r>
            <a:r>
              <a:rPr lang="de-DE" sz="3200" dirty="0" smtClean="0"/>
              <a:t> </a:t>
            </a:r>
            <a:r>
              <a:rPr lang="de-DE" sz="3200" dirty="0" err="1" smtClean="0"/>
              <a:t>attributes</a:t>
            </a:r>
            <a:endParaRPr lang="de-DE" sz="3200" dirty="0" smtClean="0"/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2050" name="Picture 2" descr="D:\Users\Guido\Desktop\Seminar BIT\fprint to se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714884"/>
            <a:ext cx="6359505" cy="15433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1.3 </a:t>
            </a:r>
            <a:r>
              <a:rPr lang="de-DE" sz="2400" dirty="0" err="1" smtClean="0"/>
              <a:t>Fuzzy</a:t>
            </a:r>
            <a:r>
              <a:rPr lang="de-DE" sz="2400" dirty="0" smtClean="0"/>
              <a:t> IBE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 descr="D:\Users\Guido\Desktop\Seminar BIT\schema_fib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714356"/>
            <a:ext cx="7064375" cy="55229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1_omeg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357298"/>
            <a:ext cx="5703253" cy="32181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de-DE" dirty="0" smtClean="0"/>
              <a:t>Key Attribute </a:t>
            </a:r>
            <a:r>
              <a:rPr lang="de-DE" dirty="0" err="1" smtClean="0"/>
              <a:t>Comparison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1.3 </a:t>
            </a:r>
            <a:r>
              <a:rPr lang="de-DE" sz="2400" dirty="0" err="1" smtClean="0"/>
              <a:t>Fuzzy</a:t>
            </a:r>
            <a:r>
              <a:rPr lang="de-DE" sz="2400" dirty="0" smtClean="0"/>
              <a:t> IBE </a:t>
            </a:r>
            <a:r>
              <a:rPr lang="de-DE" sz="2400" dirty="0" err="1" smtClean="0"/>
              <a:t>Scheme</a:t>
            </a:r>
            <a:r>
              <a:rPr lang="de-DE" sz="2400" dirty="0" smtClean="0"/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1_omeg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357298"/>
            <a:ext cx="5703253" cy="32181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de-DE" dirty="0" smtClean="0"/>
              <a:t>Key Attribute </a:t>
            </a:r>
            <a:r>
              <a:rPr lang="de-DE" dirty="0" err="1" smtClean="0"/>
              <a:t>Comparison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1.3 </a:t>
            </a:r>
            <a:r>
              <a:rPr lang="de-DE" sz="2400" dirty="0" err="1" smtClean="0"/>
              <a:t>Fuzzy</a:t>
            </a:r>
            <a:r>
              <a:rPr lang="de-DE" sz="2400" dirty="0" smtClean="0"/>
              <a:t> IBE </a:t>
            </a:r>
            <a:r>
              <a:rPr lang="de-DE" sz="2400" dirty="0" err="1" smtClean="0"/>
              <a:t>Scheme</a:t>
            </a:r>
            <a:r>
              <a:rPr lang="de-DE" sz="2400" dirty="0" smtClean="0"/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 descr="D:\Users\Guido\Desktop\Seminar BIT\schnitt von featur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572008"/>
            <a:ext cx="5046663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929222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1.4 </a:t>
            </a:r>
            <a:r>
              <a:rPr lang="de-DE" sz="2400" dirty="0" err="1" smtClean="0"/>
              <a:t>Overview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8596" y="1363225"/>
            <a:ext cx="851521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A </a:t>
            </a:r>
            <a:r>
              <a:rPr lang="de-DE" sz="2800" dirty="0" err="1" smtClean="0"/>
              <a:t>short</a:t>
            </a:r>
            <a:r>
              <a:rPr lang="de-DE" sz="2800" dirty="0" smtClean="0"/>
              <a:t> </a:t>
            </a:r>
            <a:r>
              <a:rPr lang="de-DE" sz="2800" dirty="0" err="1" smtClean="0"/>
              <a:t>overview</a:t>
            </a:r>
            <a:r>
              <a:rPr lang="de-DE" sz="2800" dirty="0" smtClean="0"/>
              <a:t>:</a:t>
            </a:r>
          </a:p>
          <a:p>
            <a:r>
              <a:rPr lang="de-DE" sz="2800" dirty="0" err="1" smtClean="0"/>
              <a:t>Biometric</a:t>
            </a:r>
            <a:r>
              <a:rPr lang="de-DE" sz="2800" dirty="0" smtClean="0"/>
              <a:t> </a:t>
            </a:r>
            <a:r>
              <a:rPr lang="de-DE" sz="2800" dirty="0" err="1" smtClean="0"/>
              <a:t>identities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PUBLIC, </a:t>
            </a:r>
            <a:r>
              <a:rPr lang="de-DE" sz="2800" dirty="0" err="1" smtClean="0"/>
              <a:t>used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encryption</a:t>
            </a:r>
            <a:endParaRPr lang="de-DE" sz="2800" dirty="0" smtClean="0"/>
          </a:p>
          <a:p>
            <a:r>
              <a:rPr lang="de-DE" sz="2800" dirty="0" smtClean="0"/>
              <a:t>But also I </a:t>
            </a:r>
            <a:r>
              <a:rPr lang="de-DE" sz="2800" dirty="0" err="1" smtClean="0"/>
              <a:t>use</a:t>
            </a:r>
            <a:r>
              <a:rPr lang="de-DE" sz="2800" dirty="0" smtClean="0"/>
              <a:t> </a:t>
            </a:r>
            <a:r>
              <a:rPr lang="de-DE" sz="2800" dirty="0" err="1" smtClean="0"/>
              <a:t>my</a:t>
            </a:r>
            <a:r>
              <a:rPr lang="de-DE" sz="2800" dirty="0" smtClean="0"/>
              <a:t> </a:t>
            </a:r>
            <a:r>
              <a:rPr lang="de-DE" sz="2800" dirty="0" err="1" smtClean="0"/>
              <a:t>biometric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decryption</a:t>
            </a:r>
            <a:r>
              <a:rPr lang="de-DE" sz="2800" dirty="0" smtClean="0"/>
              <a:t> – </a:t>
            </a:r>
            <a:r>
              <a:rPr lang="de-DE" sz="2800" dirty="0" err="1" smtClean="0"/>
              <a:t>How</a:t>
            </a:r>
            <a:r>
              <a:rPr lang="de-DE" sz="2800" dirty="0" smtClean="0"/>
              <a:t> </a:t>
            </a:r>
            <a:r>
              <a:rPr lang="de-DE" sz="2800" dirty="0" err="1" smtClean="0"/>
              <a:t>that</a:t>
            </a:r>
            <a:r>
              <a:rPr lang="de-DE" sz="2800" dirty="0" smtClean="0"/>
              <a:t>?</a:t>
            </a:r>
          </a:p>
          <a:p>
            <a:endParaRPr lang="de-DE" sz="2800" dirty="0" smtClean="0"/>
          </a:p>
          <a:p>
            <a:r>
              <a:rPr lang="de-DE" sz="2800" dirty="0" smtClean="0"/>
              <a:t>As in IBE </a:t>
            </a:r>
            <a:r>
              <a:rPr lang="de-DE" sz="2800" dirty="0" err="1" smtClean="0"/>
              <a:t>scheme</a:t>
            </a:r>
            <a:r>
              <a:rPr lang="de-DE" sz="2800" dirty="0" smtClean="0"/>
              <a:t> </a:t>
            </a:r>
            <a:r>
              <a:rPr lang="de-DE" sz="2800" dirty="0" err="1" smtClean="0"/>
              <a:t>above</a:t>
            </a:r>
            <a:r>
              <a:rPr lang="de-DE" sz="2800" dirty="0" smtClean="0"/>
              <a:t>, </a:t>
            </a:r>
            <a:r>
              <a:rPr lang="de-DE" sz="2800" dirty="0" err="1" smtClean="0"/>
              <a:t>the</a:t>
            </a:r>
            <a:r>
              <a:rPr lang="de-DE" sz="2800" dirty="0" smtClean="0"/>
              <a:t> Server </a:t>
            </a:r>
            <a:r>
              <a:rPr lang="de-DE" sz="2800" dirty="0" err="1" smtClean="0"/>
              <a:t>generates</a:t>
            </a:r>
            <a:r>
              <a:rPr lang="de-DE" sz="2800" dirty="0" smtClean="0"/>
              <a:t> a private</a:t>
            </a:r>
          </a:p>
          <a:p>
            <a:r>
              <a:rPr lang="de-DE" sz="2800" dirty="0" smtClean="0"/>
              <a:t>Key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me</a:t>
            </a:r>
            <a:r>
              <a:rPr lang="de-DE" sz="2800" dirty="0" smtClean="0"/>
              <a:t> –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get</a:t>
            </a:r>
            <a:r>
              <a:rPr lang="de-DE" sz="2800" dirty="0" smtClean="0"/>
              <a:t> </a:t>
            </a:r>
            <a:r>
              <a:rPr lang="de-DE" sz="2800" dirty="0" err="1" smtClean="0"/>
              <a:t>it</a:t>
            </a:r>
            <a:r>
              <a:rPr lang="de-DE" sz="2800" dirty="0" smtClean="0"/>
              <a:t>, i </a:t>
            </a:r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authenticate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my</a:t>
            </a:r>
            <a:r>
              <a:rPr lang="de-DE" sz="2800" dirty="0" smtClean="0"/>
              <a:t> </a:t>
            </a:r>
          </a:p>
          <a:p>
            <a:r>
              <a:rPr lang="de-DE" sz="2800" dirty="0" err="1" smtClean="0"/>
              <a:t>biometric</a:t>
            </a:r>
            <a:r>
              <a:rPr lang="de-DE" sz="2800" dirty="0" smtClean="0"/>
              <a:t> </a:t>
            </a:r>
            <a:r>
              <a:rPr lang="de-DE" sz="2800" dirty="0" err="1" smtClean="0"/>
              <a:t>identity</a:t>
            </a:r>
            <a:r>
              <a:rPr lang="de-DE" sz="2800" dirty="0" smtClean="0"/>
              <a:t>.</a:t>
            </a:r>
          </a:p>
          <a:p>
            <a:endParaRPr lang="de-DE" sz="2800" dirty="0" smtClean="0"/>
          </a:p>
          <a:p>
            <a:r>
              <a:rPr lang="de-DE" sz="2800" dirty="0" err="1" smtClean="0"/>
              <a:t>Because</a:t>
            </a:r>
            <a:r>
              <a:rPr lang="de-DE" sz="2800" dirty="0" smtClean="0"/>
              <a:t> </a:t>
            </a:r>
            <a:r>
              <a:rPr lang="de-DE" sz="2800" dirty="0" err="1" smtClean="0"/>
              <a:t>this</a:t>
            </a:r>
            <a:r>
              <a:rPr lang="de-DE" sz="2800" dirty="0" smtClean="0"/>
              <a:t> ID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public</a:t>
            </a:r>
            <a:r>
              <a:rPr lang="de-DE" sz="2800" dirty="0" smtClean="0"/>
              <a:t>,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scheme</a:t>
            </a:r>
            <a:r>
              <a:rPr lang="de-DE" sz="2800" dirty="0" smtClean="0"/>
              <a:t> </a:t>
            </a:r>
            <a:r>
              <a:rPr lang="de-DE" sz="2800" dirty="0" err="1" smtClean="0"/>
              <a:t>relies</a:t>
            </a:r>
            <a:r>
              <a:rPr lang="de-DE" sz="2800" dirty="0" smtClean="0"/>
              <a:t> on a „well </a:t>
            </a:r>
          </a:p>
          <a:p>
            <a:r>
              <a:rPr lang="de-DE" sz="2800" dirty="0" err="1" smtClean="0"/>
              <a:t>trained</a:t>
            </a:r>
            <a:r>
              <a:rPr lang="de-DE" sz="2800" dirty="0" smtClean="0"/>
              <a:t> </a:t>
            </a:r>
            <a:r>
              <a:rPr lang="de-DE" sz="2800" dirty="0" err="1" smtClean="0"/>
              <a:t>operator</a:t>
            </a:r>
            <a:r>
              <a:rPr lang="de-DE" sz="2800" dirty="0" smtClean="0"/>
              <a:t>“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detect</a:t>
            </a:r>
            <a:r>
              <a:rPr lang="de-DE" sz="2800" dirty="0" smtClean="0"/>
              <a:t> </a:t>
            </a:r>
            <a:r>
              <a:rPr lang="de-DE" sz="2800" dirty="0" err="1" smtClean="0"/>
              <a:t>imitations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identites</a:t>
            </a:r>
            <a:r>
              <a:rPr lang="de-DE" sz="2800" dirty="0" smtClean="0"/>
              <a:t>.</a:t>
            </a:r>
          </a:p>
          <a:p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Content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7158" y="1857364"/>
            <a:ext cx="85011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/>
              <a:t>Part 2:</a:t>
            </a:r>
          </a:p>
          <a:p>
            <a:pPr algn="ctr"/>
            <a:endParaRPr lang="de-DE" sz="4800" dirty="0" smtClean="0"/>
          </a:p>
          <a:p>
            <a:pPr algn="ctr"/>
            <a:r>
              <a:rPr lang="de-DE" sz="4800" dirty="0" err="1" smtClean="0"/>
              <a:t>Preliminaries</a:t>
            </a:r>
            <a:endParaRPr lang="de-DE" sz="4800" dirty="0" smtClean="0"/>
          </a:p>
          <a:p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2.1 Bilinear </a:t>
            </a:r>
            <a:r>
              <a:rPr lang="de-DE" sz="2400" dirty="0" err="1" smtClean="0"/>
              <a:t>Maps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8596" y="1526433"/>
            <a:ext cx="4308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Definition </a:t>
            </a: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paper</a:t>
            </a:r>
            <a:r>
              <a:rPr lang="de-DE" sz="2800" dirty="0" smtClean="0"/>
              <a:t>:</a:t>
            </a:r>
          </a:p>
          <a:p>
            <a:endParaRPr lang="de-D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83689"/>
            <a:ext cx="873338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00034" y="4526829"/>
            <a:ext cx="7940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The </a:t>
            </a:r>
            <a:r>
              <a:rPr lang="de-DE" sz="2800" dirty="0" err="1" smtClean="0"/>
              <a:t>first</a:t>
            </a:r>
            <a:r>
              <a:rPr lang="de-DE" sz="2800" dirty="0" smtClean="0"/>
              <a:t> </a:t>
            </a:r>
            <a:r>
              <a:rPr lang="de-DE" sz="2800" dirty="0" err="1" smtClean="0"/>
              <a:t>condition</a:t>
            </a:r>
            <a:r>
              <a:rPr lang="de-DE" sz="2800" dirty="0" smtClean="0"/>
              <a:t> will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used</a:t>
            </a:r>
            <a:r>
              <a:rPr lang="de-DE" sz="2800" dirty="0" smtClean="0"/>
              <a:t> in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further</a:t>
            </a:r>
            <a:r>
              <a:rPr lang="de-DE" sz="2800" dirty="0" smtClean="0"/>
              <a:t> </a:t>
            </a:r>
            <a:r>
              <a:rPr lang="de-DE" sz="2800" dirty="0" err="1" smtClean="0"/>
              <a:t>steps</a:t>
            </a:r>
            <a:endParaRPr lang="de-DE" sz="2800" dirty="0" smtClean="0"/>
          </a:p>
          <a:p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Content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0034" y="671691"/>
            <a:ext cx="564360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de-DE" dirty="0" smtClean="0"/>
              <a:t>Motivation / Abstract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Identity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encryption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Fuzzyfying</a:t>
            </a:r>
            <a:r>
              <a:rPr lang="de-DE" dirty="0" smtClean="0"/>
              <a:t> </a:t>
            </a:r>
            <a:r>
              <a:rPr lang="de-DE" dirty="0" err="1" smtClean="0"/>
              <a:t>identities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Fuzzy</a:t>
            </a:r>
            <a:r>
              <a:rPr lang="de-DE" dirty="0" smtClean="0"/>
              <a:t> Identity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encryption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Overview</a:t>
            </a:r>
            <a:endParaRPr lang="de-DE" dirty="0" smtClean="0"/>
          </a:p>
          <a:p>
            <a:pPr marL="342900" lvl="0" indent="-342900">
              <a:buFont typeface="+mj-lt"/>
              <a:buAutoNum type="arabicPeriod"/>
            </a:pPr>
            <a:r>
              <a:rPr lang="de-DE" dirty="0" err="1" smtClean="0"/>
              <a:t>Preliminaries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Shamir’s</a:t>
            </a:r>
            <a:r>
              <a:rPr lang="de-DE" dirty="0" smtClean="0"/>
              <a:t> </a:t>
            </a:r>
            <a:r>
              <a:rPr lang="de-DE" dirty="0" err="1" smtClean="0"/>
              <a:t>Secret</a:t>
            </a:r>
            <a:r>
              <a:rPr lang="de-DE" dirty="0" smtClean="0"/>
              <a:t> Sharing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Bilinear </a:t>
            </a:r>
            <a:r>
              <a:rPr lang="de-DE" dirty="0" err="1" smtClean="0"/>
              <a:t>Maps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Lagrange </a:t>
            </a:r>
            <a:r>
              <a:rPr lang="de-DE" dirty="0" err="1" smtClean="0"/>
              <a:t>coefficient</a:t>
            </a:r>
            <a:endParaRPr lang="de-DE" dirty="0" smtClean="0"/>
          </a:p>
          <a:p>
            <a:pPr marL="342900" lvl="0" indent="-342900">
              <a:buFont typeface="+mj-lt"/>
              <a:buAutoNum type="arabicPeriod"/>
            </a:pPr>
            <a:r>
              <a:rPr lang="de-DE" dirty="0" smtClean="0"/>
              <a:t>Key Generation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dirty="0" smtClean="0"/>
              <a:t>Encryption / </a:t>
            </a:r>
            <a:r>
              <a:rPr lang="de-DE" dirty="0" err="1" smtClean="0"/>
              <a:t>Decryption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Encryption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Decryption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Explanation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Extension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Encryption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Decryption</a:t>
            </a:r>
            <a:endParaRPr lang="de-DE" dirty="0" smtClean="0"/>
          </a:p>
          <a:p>
            <a:pPr marL="342900" lvl="0" indent="-342900">
              <a:buFont typeface="+mj-lt"/>
              <a:buAutoNum type="arabicPeriod"/>
            </a:pPr>
            <a:r>
              <a:rPr lang="de-DE" dirty="0" smtClean="0"/>
              <a:t>Security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Security model	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Definitions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Proof</a:t>
            </a:r>
            <a:endParaRPr lang="de-DE" dirty="0" smtClean="0"/>
          </a:p>
          <a:p>
            <a:pPr marL="342900" lvl="0" indent="-342900">
              <a:buFont typeface="+mj-lt"/>
              <a:buAutoNum type="arabicPeriod"/>
            </a:pPr>
            <a:r>
              <a:rPr lang="de-DE" dirty="0" err="1" smtClean="0"/>
              <a:t>Conclusion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2.2 </a:t>
            </a:r>
            <a:r>
              <a:rPr lang="de-DE" sz="2400" dirty="0" err="1" smtClean="0"/>
              <a:t>Shamir‘s</a:t>
            </a:r>
            <a:r>
              <a:rPr lang="de-DE" sz="2400" dirty="0" smtClean="0"/>
              <a:t> </a:t>
            </a:r>
            <a:r>
              <a:rPr lang="de-DE" sz="2400" dirty="0" err="1" smtClean="0"/>
              <a:t>secret</a:t>
            </a:r>
            <a:r>
              <a:rPr lang="de-DE" sz="2400" dirty="0" smtClean="0"/>
              <a:t> </a:t>
            </a:r>
            <a:r>
              <a:rPr lang="de-DE" sz="2400" dirty="0" err="1" smtClean="0"/>
              <a:t>sharing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8596" y="1142984"/>
            <a:ext cx="824539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Proposed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Shamir</a:t>
            </a:r>
            <a:r>
              <a:rPr lang="de-DE" sz="2800" dirty="0" smtClean="0"/>
              <a:t> in 1979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Allows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share</a:t>
            </a:r>
            <a:r>
              <a:rPr lang="de-DE" sz="2800" dirty="0" smtClean="0"/>
              <a:t> ONE </a:t>
            </a:r>
            <a:r>
              <a:rPr lang="de-DE" sz="2800" dirty="0" err="1" smtClean="0"/>
              <a:t>secret</a:t>
            </a:r>
            <a:r>
              <a:rPr lang="de-DE" sz="2800" dirty="0" smtClean="0"/>
              <a:t> </a:t>
            </a:r>
            <a:r>
              <a:rPr lang="de-DE" sz="2800" dirty="0" err="1" smtClean="0"/>
              <a:t>among</a:t>
            </a:r>
            <a:r>
              <a:rPr lang="de-DE" sz="2800" dirty="0" smtClean="0"/>
              <a:t> N </a:t>
            </a:r>
            <a:r>
              <a:rPr lang="de-DE" sz="2800" dirty="0" err="1" smtClean="0"/>
              <a:t>paricipants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which</a:t>
            </a:r>
            <a:r>
              <a:rPr lang="de-DE" sz="2800" dirty="0" smtClean="0"/>
              <a:t> D </a:t>
            </a:r>
            <a:r>
              <a:rPr lang="de-DE" sz="2800" dirty="0" err="1" smtClean="0"/>
              <a:t>many</a:t>
            </a:r>
            <a:r>
              <a:rPr lang="de-DE" sz="2800" dirty="0" smtClean="0"/>
              <a:t> </a:t>
            </a:r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collude</a:t>
            </a:r>
            <a:r>
              <a:rPr lang="de-DE" sz="2800" dirty="0" smtClean="0"/>
              <a:t> in order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decrypt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Uses</a:t>
            </a:r>
            <a:r>
              <a:rPr lang="de-DE" sz="2800" dirty="0" smtClean="0"/>
              <a:t> Lagrange </a:t>
            </a:r>
            <a:r>
              <a:rPr lang="de-DE" sz="2800" dirty="0" err="1" smtClean="0"/>
              <a:t>polynomial</a:t>
            </a:r>
            <a:r>
              <a:rPr lang="de-DE" sz="2800" dirty="0" smtClean="0"/>
              <a:t> </a:t>
            </a:r>
            <a:r>
              <a:rPr lang="de-DE" sz="2800" dirty="0" err="1" smtClean="0"/>
              <a:t>interpolation</a:t>
            </a:r>
            <a:endParaRPr lang="de-DE" sz="2800" dirty="0" smtClean="0"/>
          </a:p>
          <a:p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500034" y="3000372"/>
            <a:ext cx="8123121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HOW?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The „</a:t>
            </a:r>
            <a:r>
              <a:rPr lang="de-DE" sz="2800" dirty="0" err="1" smtClean="0"/>
              <a:t>dealer</a:t>
            </a:r>
            <a:r>
              <a:rPr lang="de-DE" sz="2800" dirty="0" smtClean="0"/>
              <a:t>“ </a:t>
            </a:r>
            <a:r>
              <a:rPr lang="de-DE" sz="2800" dirty="0" err="1" smtClean="0"/>
              <a:t>chooses</a:t>
            </a:r>
            <a:r>
              <a:rPr lang="de-DE" sz="2800" dirty="0" smtClean="0"/>
              <a:t> a </a:t>
            </a:r>
            <a:r>
              <a:rPr lang="de-DE" sz="2800" dirty="0" err="1" smtClean="0"/>
              <a:t>random</a:t>
            </a:r>
            <a:r>
              <a:rPr lang="de-DE" sz="2800" dirty="0" smtClean="0"/>
              <a:t> </a:t>
            </a:r>
            <a:r>
              <a:rPr lang="de-DE" sz="2800" dirty="0" err="1" smtClean="0"/>
              <a:t>polynomial</a:t>
            </a:r>
            <a:r>
              <a:rPr lang="de-DE" sz="2800" dirty="0" smtClean="0"/>
              <a:t> p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smtClean="0"/>
              <a:t>	</a:t>
            </a:r>
            <a:r>
              <a:rPr lang="de-DE" sz="2800" dirty="0" err="1" smtClean="0"/>
              <a:t>degree</a:t>
            </a:r>
            <a:r>
              <a:rPr lang="de-DE" sz="2800" dirty="0" smtClean="0"/>
              <a:t> D-1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The absolute </a:t>
            </a:r>
            <a:r>
              <a:rPr lang="de-DE" sz="2800" dirty="0" err="1" smtClean="0"/>
              <a:t>part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p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secret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He </a:t>
            </a:r>
            <a:r>
              <a:rPr lang="de-DE" sz="2800" dirty="0" err="1" smtClean="0"/>
              <a:t>computes</a:t>
            </a:r>
            <a:r>
              <a:rPr lang="de-DE" sz="2800" dirty="0" smtClean="0"/>
              <a:t> N </a:t>
            </a:r>
            <a:r>
              <a:rPr lang="de-DE" sz="2800" dirty="0" err="1" smtClean="0"/>
              <a:t>random</a:t>
            </a:r>
            <a:r>
              <a:rPr lang="de-DE" sz="2800" dirty="0" smtClean="0"/>
              <a:t> </a:t>
            </a:r>
            <a:r>
              <a:rPr lang="de-DE" sz="2800" dirty="0" err="1" smtClean="0"/>
              <a:t>points</a:t>
            </a:r>
            <a:r>
              <a:rPr lang="de-DE" sz="2800" dirty="0" smtClean="0"/>
              <a:t> p(x)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distributes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D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them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needed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interpolation</a:t>
            </a:r>
            <a:endParaRPr lang="de-DE" sz="2800" dirty="0" smtClean="0"/>
          </a:p>
          <a:p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2.2 </a:t>
            </a:r>
            <a:r>
              <a:rPr lang="de-DE" sz="2400" dirty="0" err="1" smtClean="0"/>
              <a:t>Shamir‘s</a:t>
            </a:r>
            <a:r>
              <a:rPr lang="de-DE" sz="2400" dirty="0" smtClean="0"/>
              <a:t> </a:t>
            </a:r>
            <a:r>
              <a:rPr lang="de-DE" sz="2400" dirty="0" err="1" smtClean="0"/>
              <a:t>secret</a:t>
            </a:r>
            <a:r>
              <a:rPr lang="de-DE" sz="2400" dirty="0" smtClean="0"/>
              <a:t> </a:t>
            </a:r>
            <a:r>
              <a:rPr lang="de-DE" sz="2400" dirty="0" err="1" smtClean="0"/>
              <a:t>sharing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00034" y="928670"/>
            <a:ext cx="80798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The „</a:t>
            </a:r>
            <a:r>
              <a:rPr lang="de-DE" sz="2800" dirty="0" err="1" smtClean="0"/>
              <a:t>dealer</a:t>
            </a:r>
            <a:r>
              <a:rPr lang="de-DE" sz="2800" dirty="0" smtClean="0"/>
              <a:t>“ </a:t>
            </a:r>
            <a:r>
              <a:rPr lang="de-DE" sz="2800" dirty="0" err="1" smtClean="0"/>
              <a:t>chooses</a:t>
            </a:r>
            <a:r>
              <a:rPr lang="de-DE" sz="2800" dirty="0" smtClean="0"/>
              <a:t> a </a:t>
            </a:r>
            <a:r>
              <a:rPr lang="de-DE" sz="2800" dirty="0" err="1" smtClean="0"/>
              <a:t>random</a:t>
            </a:r>
            <a:r>
              <a:rPr lang="de-DE" sz="2800" dirty="0" smtClean="0"/>
              <a:t> </a:t>
            </a:r>
            <a:r>
              <a:rPr lang="de-DE" sz="2800" dirty="0" err="1" smtClean="0"/>
              <a:t>polynomial</a:t>
            </a:r>
            <a:r>
              <a:rPr lang="de-DE" sz="2800" dirty="0" smtClean="0"/>
              <a:t> p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smtClean="0"/>
              <a:t>	</a:t>
            </a:r>
            <a:r>
              <a:rPr lang="de-DE" sz="2800" dirty="0" err="1" smtClean="0"/>
              <a:t>degree</a:t>
            </a:r>
            <a:r>
              <a:rPr lang="de-DE" sz="2800" dirty="0" smtClean="0"/>
              <a:t> D-1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The absolute </a:t>
            </a:r>
            <a:r>
              <a:rPr lang="de-DE" sz="2800" dirty="0" err="1" smtClean="0"/>
              <a:t>part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p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secret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He </a:t>
            </a:r>
            <a:r>
              <a:rPr lang="de-DE" sz="2800" dirty="0" err="1" smtClean="0"/>
              <a:t>computes</a:t>
            </a:r>
            <a:r>
              <a:rPr lang="de-DE" sz="2800" dirty="0" smtClean="0"/>
              <a:t> N </a:t>
            </a:r>
            <a:r>
              <a:rPr lang="de-DE" sz="2800" dirty="0" err="1" smtClean="0"/>
              <a:t>random</a:t>
            </a:r>
            <a:r>
              <a:rPr lang="de-DE" sz="2800" dirty="0" smtClean="0"/>
              <a:t> </a:t>
            </a:r>
            <a:r>
              <a:rPr lang="de-DE" sz="2800" dirty="0" err="1" smtClean="0"/>
              <a:t>points</a:t>
            </a:r>
            <a:r>
              <a:rPr lang="de-DE" sz="2800" dirty="0" smtClean="0"/>
              <a:t> p(x)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distributes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D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them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needed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interpolation</a:t>
            </a:r>
            <a:endParaRPr lang="de-DE" sz="2800" dirty="0" smtClean="0"/>
          </a:p>
          <a:p>
            <a:endParaRPr lang="de-DE" sz="2000" dirty="0"/>
          </a:p>
        </p:txBody>
      </p:sp>
      <p:pic>
        <p:nvPicPr>
          <p:cNvPr id="1026" name="Picture 2" descr="D:\Users\Guido\Desktop\Seminar BIT\secret sharin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286124"/>
            <a:ext cx="4570412" cy="2665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2.3 Lagrange </a:t>
            </a:r>
            <a:r>
              <a:rPr lang="de-DE" sz="2400" dirty="0" err="1" smtClean="0"/>
              <a:t>coefficient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94" y="1714488"/>
            <a:ext cx="9037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214686"/>
            <a:ext cx="304577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Content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7158" y="1857364"/>
            <a:ext cx="85011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/>
              <a:t>Part 3:</a:t>
            </a:r>
          </a:p>
          <a:p>
            <a:pPr algn="ctr"/>
            <a:endParaRPr lang="de-DE" sz="4800" dirty="0" smtClean="0"/>
          </a:p>
          <a:p>
            <a:pPr algn="ctr"/>
            <a:r>
              <a:rPr lang="de-DE" sz="4800" dirty="0" smtClean="0"/>
              <a:t>Key </a:t>
            </a:r>
            <a:r>
              <a:rPr lang="de-DE" sz="4800" dirty="0" err="1" smtClean="0"/>
              <a:t>generation</a:t>
            </a:r>
            <a:r>
              <a:rPr lang="de-DE" sz="4800" dirty="0" smtClean="0"/>
              <a:t> (Server-</a:t>
            </a:r>
            <a:r>
              <a:rPr lang="de-DE" sz="4800" dirty="0" err="1" smtClean="0"/>
              <a:t>side</a:t>
            </a:r>
            <a:r>
              <a:rPr lang="de-DE" sz="4800" dirty="0" smtClean="0"/>
              <a:t>)</a:t>
            </a:r>
          </a:p>
          <a:p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929222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3 Key </a:t>
            </a:r>
            <a:r>
              <a:rPr lang="de-DE" sz="2400" dirty="0" err="1" smtClean="0"/>
              <a:t>generation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8596" y="857232"/>
            <a:ext cx="7355219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Key Generation (Server </a:t>
            </a:r>
            <a:r>
              <a:rPr lang="de-DE" sz="2800" dirty="0" err="1" smtClean="0"/>
              <a:t>side</a:t>
            </a:r>
            <a:r>
              <a:rPr lang="de-DE" sz="2800" dirty="0" smtClean="0"/>
              <a:t>)</a:t>
            </a:r>
          </a:p>
          <a:p>
            <a:r>
              <a:rPr lang="de-DE" sz="2800" dirty="0" err="1" smtClean="0"/>
              <a:t>Universe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identity-attributes</a:t>
            </a:r>
            <a:r>
              <a:rPr lang="de-DE" sz="2800" dirty="0" smtClean="0"/>
              <a:t> must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defined</a:t>
            </a:r>
            <a:endParaRPr lang="de-DE" sz="2800" dirty="0" smtClean="0"/>
          </a:p>
          <a:p>
            <a:endParaRPr lang="de-DE" sz="2800" dirty="0" smtClean="0"/>
          </a:p>
          <a:p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get</a:t>
            </a:r>
            <a:r>
              <a:rPr lang="de-DE" sz="2800" dirty="0" smtClean="0"/>
              <a:t> a </a:t>
            </a:r>
            <a:r>
              <a:rPr lang="de-DE" sz="2800" dirty="0" err="1" smtClean="0"/>
              <a:t>unique</a:t>
            </a:r>
            <a:r>
              <a:rPr lang="de-DE" sz="2800" dirty="0" smtClean="0"/>
              <a:t> </a:t>
            </a:r>
            <a:r>
              <a:rPr lang="de-DE" sz="2800" dirty="0" err="1" smtClean="0"/>
              <a:t>mapping</a:t>
            </a:r>
            <a:r>
              <a:rPr lang="de-DE" sz="2800" dirty="0" smtClean="0"/>
              <a:t>, </a:t>
            </a:r>
            <a:r>
              <a:rPr lang="de-DE" sz="2800" dirty="0" err="1" smtClean="0"/>
              <a:t>take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first</a:t>
            </a:r>
            <a:endParaRPr lang="de-DE" sz="2800" dirty="0" smtClean="0"/>
          </a:p>
          <a:p>
            <a:endParaRPr lang="de-DE" sz="28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r>
              <a:rPr lang="de-DE" sz="2800" dirty="0" err="1" smtClean="0"/>
              <a:t>Now</a:t>
            </a:r>
            <a:r>
              <a:rPr lang="de-DE" sz="2800" dirty="0" smtClean="0"/>
              <a:t> a y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chosen</a:t>
            </a:r>
            <a:r>
              <a:rPr lang="de-DE" sz="2800" dirty="0" smtClean="0"/>
              <a:t> </a:t>
            </a:r>
            <a:r>
              <a:rPr lang="de-DE" sz="2800" dirty="0" err="1" smtClean="0"/>
              <a:t>randomly</a:t>
            </a:r>
            <a:r>
              <a:rPr lang="de-DE" sz="2800" dirty="0" smtClean="0"/>
              <a:t> </a:t>
            </a: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</a:p>
          <a:p>
            <a:endParaRPr lang="de-DE" sz="2800" dirty="0" smtClean="0"/>
          </a:p>
          <a:p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public</a:t>
            </a:r>
            <a:r>
              <a:rPr lang="de-DE" sz="2800" dirty="0" smtClean="0"/>
              <a:t> </a:t>
            </a:r>
            <a:r>
              <a:rPr lang="de-DE" sz="2800" dirty="0" err="1" smtClean="0"/>
              <a:t>parameters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:</a:t>
            </a:r>
          </a:p>
          <a:p>
            <a:endParaRPr lang="de-DE" sz="2800" dirty="0" smtClean="0"/>
          </a:p>
          <a:p>
            <a:endParaRPr lang="de-DE" sz="2000" dirty="0" smtClean="0"/>
          </a:p>
          <a:p>
            <a:endParaRPr lang="de-D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659" t="15625" r="23899" b="68750"/>
          <a:stretch>
            <a:fillRect/>
          </a:stretch>
        </p:blipFill>
        <p:spPr bwMode="auto">
          <a:xfrm>
            <a:off x="6357950" y="2285992"/>
            <a:ext cx="250033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65625" r="92223" b="15625"/>
          <a:stretch>
            <a:fillRect/>
          </a:stretch>
        </p:blipFill>
        <p:spPr bwMode="auto">
          <a:xfrm>
            <a:off x="4572000" y="4929198"/>
            <a:ext cx="10001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9997" t="31250" r="21121" b="50000"/>
          <a:stretch>
            <a:fillRect/>
          </a:stretch>
        </p:blipFill>
        <p:spPr bwMode="auto">
          <a:xfrm>
            <a:off x="500034" y="3000372"/>
            <a:ext cx="75724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68324" t="46875" b="34375"/>
          <a:stretch>
            <a:fillRect/>
          </a:stretch>
        </p:blipFill>
        <p:spPr bwMode="auto">
          <a:xfrm>
            <a:off x="428596" y="4929198"/>
            <a:ext cx="407363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16109" t="50000" r="80558" b="34375"/>
          <a:stretch>
            <a:fillRect/>
          </a:stretch>
        </p:blipFill>
        <p:spPr bwMode="auto">
          <a:xfrm>
            <a:off x="5572132" y="3786190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8" t="84375" r="63338"/>
          <a:stretch>
            <a:fillRect/>
          </a:stretch>
        </p:blipFill>
        <p:spPr bwMode="auto">
          <a:xfrm>
            <a:off x="500033" y="5643578"/>
            <a:ext cx="522922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3 Key </a:t>
            </a:r>
            <a:r>
              <a:rPr lang="de-DE" sz="2400" dirty="0" err="1" smtClean="0"/>
              <a:t>generation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8627" b="86956"/>
          <a:stretch>
            <a:fillRect/>
          </a:stretch>
        </p:blipFill>
        <p:spPr bwMode="auto">
          <a:xfrm>
            <a:off x="142843" y="1428737"/>
            <a:ext cx="8786875" cy="3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t="60870" r="57201" b="13043"/>
          <a:stretch>
            <a:fillRect/>
          </a:stretch>
        </p:blipFill>
        <p:spPr bwMode="auto">
          <a:xfrm>
            <a:off x="1142976" y="3929066"/>
            <a:ext cx="631035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t="13044" r="78197" b="69565"/>
          <a:stretch>
            <a:fillRect/>
          </a:stretch>
        </p:blipFill>
        <p:spPr bwMode="auto">
          <a:xfrm>
            <a:off x="5965041" y="1785926"/>
            <a:ext cx="289323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61373" b="86956"/>
          <a:stretch>
            <a:fillRect/>
          </a:stretch>
        </p:blipFill>
        <p:spPr bwMode="auto">
          <a:xfrm>
            <a:off x="142843" y="1857364"/>
            <a:ext cx="569525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71600" y="2312251"/>
            <a:ext cx="72864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generate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key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⍵ a </a:t>
            </a:r>
            <a:r>
              <a:rPr lang="de-DE" sz="2400" dirty="0" err="1" smtClean="0"/>
              <a:t>polynomial</a:t>
            </a:r>
            <a:r>
              <a:rPr lang="de-DE" sz="2400" dirty="0" smtClean="0"/>
              <a:t> q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degree</a:t>
            </a:r>
            <a:r>
              <a:rPr lang="de-DE" sz="2400" dirty="0" smtClean="0"/>
              <a:t> d-1</a:t>
            </a:r>
          </a:p>
          <a:p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chosen</a:t>
            </a:r>
            <a:r>
              <a:rPr lang="de-DE" sz="2400" dirty="0" smtClean="0"/>
              <a:t> </a:t>
            </a:r>
            <a:r>
              <a:rPr lang="de-DE" sz="2400" dirty="0" err="1" smtClean="0"/>
              <a:t>randomly</a:t>
            </a:r>
            <a:r>
              <a:rPr lang="de-DE" sz="2400" dirty="0" smtClean="0"/>
              <a:t>.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private </a:t>
            </a:r>
            <a:r>
              <a:rPr lang="de-DE" sz="2400" dirty="0" err="1" smtClean="0"/>
              <a:t>key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: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			q(0) must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equal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y</a:t>
            </a:r>
            <a:endParaRPr lang="de-DE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3 Key </a:t>
            </a:r>
            <a:r>
              <a:rPr lang="de-DE" sz="2400" dirty="0" err="1" smtClean="0"/>
              <a:t>generation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8627" b="86956"/>
          <a:stretch>
            <a:fillRect/>
          </a:stretch>
        </p:blipFill>
        <p:spPr bwMode="auto">
          <a:xfrm>
            <a:off x="142843" y="1428737"/>
            <a:ext cx="8786875" cy="3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t="60870" r="57201" b="13043"/>
          <a:stretch>
            <a:fillRect/>
          </a:stretch>
        </p:blipFill>
        <p:spPr bwMode="auto">
          <a:xfrm>
            <a:off x="1142976" y="3929066"/>
            <a:ext cx="631035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t="13044" r="78197" b="69565"/>
          <a:stretch>
            <a:fillRect/>
          </a:stretch>
        </p:blipFill>
        <p:spPr bwMode="auto">
          <a:xfrm>
            <a:off x="5965041" y="1785926"/>
            <a:ext cx="289323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61373" b="86956"/>
          <a:stretch>
            <a:fillRect/>
          </a:stretch>
        </p:blipFill>
        <p:spPr bwMode="auto">
          <a:xfrm>
            <a:off x="142843" y="1857364"/>
            <a:ext cx="569525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71600" y="2312251"/>
            <a:ext cx="7286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generate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key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⍵ a </a:t>
            </a:r>
            <a:r>
              <a:rPr lang="de-DE" sz="2400" dirty="0" err="1" smtClean="0"/>
              <a:t>polynomial</a:t>
            </a:r>
            <a:r>
              <a:rPr lang="de-DE" sz="2400" dirty="0" smtClean="0"/>
              <a:t> q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degree</a:t>
            </a:r>
            <a:r>
              <a:rPr lang="de-DE" sz="2400" dirty="0" smtClean="0"/>
              <a:t> d-1</a:t>
            </a:r>
          </a:p>
          <a:p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chosen</a:t>
            </a:r>
            <a:r>
              <a:rPr lang="de-DE" sz="2400" dirty="0" smtClean="0"/>
              <a:t> </a:t>
            </a:r>
            <a:r>
              <a:rPr lang="de-DE" sz="2400" dirty="0" err="1" smtClean="0"/>
              <a:t>randomly</a:t>
            </a:r>
            <a:r>
              <a:rPr lang="de-DE" sz="2400" dirty="0" smtClean="0"/>
              <a:t>.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private </a:t>
            </a:r>
            <a:r>
              <a:rPr lang="de-DE" sz="2400" dirty="0" err="1" smtClean="0"/>
              <a:t>key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:</a:t>
            </a:r>
            <a:endParaRPr lang="de-DE" sz="2400" dirty="0"/>
          </a:p>
        </p:txBody>
      </p:sp>
      <p:pic>
        <p:nvPicPr>
          <p:cNvPr id="3074" name="Picture 2" descr="D:\Users\Guido\Desktop\Seminar BIT\key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747"/>
          <a:stretch>
            <a:fillRect/>
          </a:stretch>
        </p:blipFill>
        <p:spPr bwMode="auto">
          <a:xfrm>
            <a:off x="928662" y="4500570"/>
            <a:ext cx="7559675" cy="1214446"/>
          </a:xfrm>
          <a:prstGeom prst="rect">
            <a:avLst/>
          </a:prstGeom>
          <a:noFill/>
        </p:spPr>
      </p:pic>
      <p:sp>
        <p:nvSpPr>
          <p:cNvPr id="14" name="Pfeil nach rechts 13"/>
          <p:cNvSpPr/>
          <p:nvPr/>
        </p:nvSpPr>
        <p:spPr>
          <a:xfrm rot="6297010">
            <a:off x="6307972" y="3480203"/>
            <a:ext cx="785818" cy="5000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643306" y="2714620"/>
            <a:ext cx="518167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800" dirty="0" err="1" smtClean="0"/>
              <a:t>This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one</a:t>
            </a:r>
            <a:r>
              <a:rPr lang="de-DE" sz="2800" dirty="0" smtClean="0"/>
              <a:t> </a:t>
            </a:r>
            <a:r>
              <a:rPr lang="de-DE" sz="2800" dirty="0" err="1" smtClean="0"/>
              <a:t>key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each</a:t>
            </a:r>
            <a:r>
              <a:rPr lang="de-DE" sz="2800" dirty="0" smtClean="0"/>
              <a:t> </a:t>
            </a:r>
            <a:r>
              <a:rPr lang="de-DE" sz="2800" dirty="0" err="1" smtClean="0"/>
              <a:t>attribute</a:t>
            </a:r>
            <a:endParaRPr lang="de-DE" sz="2800" dirty="0"/>
          </a:p>
        </p:txBody>
      </p:sp>
      <p:sp>
        <p:nvSpPr>
          <p:cNvPr id="16" name="Textfeld 15"/>
          <p:cNvSpPr txBox="1"/>
          <p:nvPr/>
        </p:nvSpPr>
        <p:spPr>
          <a:xfrm>
            <a:off x="1071538" y="5500702"/>
            <a:ext cx="7398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D1	    D2	          D3	  D4	         D5	 D6</a:t>
            </a:r>
            <a:endParaRPr lang="de-DE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3 Key </a:t>
            </a:r>
            <a:r>
              <a:rPr lang="de-DE" sz="2400" dirty="0" err="1" smtClean="0"/>
              <a:t>generation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D:\Users\Guido\Desktop\Seminar BIT\key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000240"/>
            <a:ext cx="5156312" cy="3039430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2071670" y="1142984"/>
            <a:ext cx="5523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err="1" smtClean="0"/>
              <a:t>Danger</a:t>
            </a:r>
            <a:r>
              <a:rPr lang="de-DE" sz="3200" dirty="0" smtClean="0"/>
              <a:t>: </a:t>
            </a:r>
            <a:r>
              <a:rPr lang="de-DE" sz="3200" dirty="0" err="1" smtClean="0"/>
              <a:t>Collusion</a:t>
            </a:r>
            <a:r>
              <a:rPr lang="de-DE" sz="3200" dirty="0" smtClean="0"/>
              <a:t> </a:t>
            </a:r>
            <a:r>
              <a:rPr lang="de-DE" sz="3200" dirty="0" err="1" smtClean="0"/>
              <a:t>attacks</a:t>
            </a:r>
            <a:endParaRPr lang="de-DE" sz="3200" dirty="0" smtClean="0"/>
          </a:p>
          <a:p>
            <a:pPr algn="ctr"/>
            <a:r>
              <a:rPr lang="de-DE" sz="3200" dirty="0" smtClean="0"/>
              <a:t>Message </a:t>
            </a:r>
            <a:r>
              <a:rPr lang="de-DE" sz="3200" dirty="0" err="1" smtClean="0"/>
              <a:t>is</a:t>
            </a:r>
            <a:r>
              <a:rPr lang="de-DE" sz="3200" dirty="0" smtClean="0"/>
              <a:t> </a:t>
            </a:r>
            <a:r>
              <a:rPr lang="de-DE" sz="3200" dirty="0" err="1" smtClean="0"/>
              <a:t>encrypted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d&gt;=4</a:t>
            </a:r>
            <a:endParaRPr lang="de-DE" sz="3200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2285992"/>
            <a:ext cx="3281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Attributes </a:t>
            </a:r>
            <a:r>
              <a:rPr lang="de-DE" sz="2400" dirty="0" err="1" smtClean="0"/>
              <a:t>used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ENC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42844" y="292893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User 1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142844" y="3571876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User 2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214282" y="4214818"/>
            <a:ext cx="3034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User 1 &amp; User 2, d&gt;=4</a:t>
            </a:r>
            <a:endParaRPr lang="de-DE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3 Key </a:t>
            </a:r>
            <a:r>
              <a:rPr lang="de-DE" sz="2400" dirty="0" err="1" smtClean="0"/>
              <a:t>generation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D:\Users\Guido\Desktop\Seminar BIT\key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000240"/>
            <a:ext cx="5156312" cy="3039430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2071670" y="1142984"/>
            <a:ext cx="5523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err="1" smtClean="0"/>
              <a:t>Danger</a:t>
            </a:r>
            <a:r>
              <a:rPr lang="de-DE" sz="3200" dirty="0" smtClean="0"/>
              <a:t>: </a:t>
            </a:r>
            <a:r>
              <a:rPr lang="de-DE" sz="3200" dirty="0" err="1" smtClean="0"/>
              <a:t>Collusion</a:t>
            </a:r>
            <a:r>
              <a:rPr lang="de-DE" sz="3200" dirty="0" smtClean="0"/>
              <a:t> </a:t>
            </a:r>
            <a:r>
              <a:rPr lang="de-DE" sz="3200" dirty="0" err="1" smtClean="0"/>
              <a:t>attacks</a:t>
            </a:r>
            <a:endParaRPr lang="de-DE" sz="3200" dirty="0" smtClean="0"/>
          </a:p>
          <a:p>
            <a:pPr algn="ctr"/>
            <a:r>
              <a:rPr lang="de-DE" sz="3200" dirty="0" smtClean="0"/>
              <a:t>Message </a:t>
            </a:r>
            <a:r>
              <a:rPr lang="de-DE" sz="3200" dirty="0" err="1" smtClean="0"/>
              <a:t>is</a:t>
            </a:r>
            <a:r>
              <a:rPr lang="de-DE" sz="3200" dirty="0" smtClean="0"/>
              <a:t> </a:t>
            </a:r>
            <a:r>
              <a:rPr lang="de-DE" sz="3200" dirty="0" err="1" smtClean="0"/>
              <a:t>encrypted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d&gt;=4</a:t>
            </a:r>
            <a:endParaRPr lang="de-DE" sz="3200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2285992"/>
            <a:ext cx="3281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Attributes </a:t>
            </a:r>
            <a:r>
              <a:rPr lang="de-DE" sz="2400" dirty="0" err="1" smtClean="0"/>
              <a:t>used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ENC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42844" y="292893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User 1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142844" y="3571876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User 2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214282" y="4214818"/>
            <a:ext cx="3034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User 1 &amp; User 2, d&gt;=4</a:t>
            </a:r>
            <a:endParaRPr lang="de-DE" sz="2400" dirty="0"/>
          </a:p>
        </p:txBody>
      </p:sp>
      <p:sp>
        <p:nvSpPr>
          <p:cNvPr id="12" name="Pfeil nach rechts 11"/>
          <p:cNvSpPr/>
          <p:nvPr/>
        </p:nvSpPr>
        <p:spPr>
          <a:xfrm>
            <a:off x="571472" y="5286388"/>
            <a:ext cx="2071702" cy="57150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857488" y="5143512"/>
            <a:ext cx="6174767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prevent</a:t>
            </a:r>
            <a:r>
              <a:rPr lang="de-DE" sz="2800" dirty="0" smtClean="0"/>
              <a:t> </a:t>
            </a:r>
            <a:r>
              <a:rPr lang="de-DE" sz="2800" dirty="0" err="1" smtClean="0"/>
              <a:t>collusion</a:t>
            </a:r>
            <a:r>
              <a:rPr lang="de-DE" sz="2800" dirty="0" smtClean="0"/>
              <a:t> </a:t>
            </a:r>
            <a:r>
              <a:rPr lang="de-DE" sz="2800" dirty="0" err="1" smtClean="0"/>
              <a:t>attacks</a:t>
            </a:r>
            <a:r>
              <a:rPr lang="de-DE" sz="2800" dirty="0" smtClean="0"/>
              <a:t>, </a:t>
            </a:r>
            <a:r>
              <a:rPr lang="de-DE" sz="2800" dirty="0" err="1" smtClean="0"/>
              <a:t>choose</a:t>
            </a:r>
            <a:r>
              <a:rPr lang="de-DE" sz="2800" dirty="0" smtClean="0"/>
              <a:t> a </a:t>
            </a:r>
          </a:p>
          <a:p>
            <a:r>
              <a:rPr lang="de-DE" sz="2800" dirty="0" smtClean="0"/>
              <a:t>different </a:t>
            </a:r>
            <a:r>
              <a:rPr lang="de-DE" sz="2800" dirty="0" err="1" smtClean="0"/>
              <a:t>polynomial</a:t>
            </a:r>
            <a:r>
              <a:rPr lang="de-DE" sz="2800" dirty="0" smtClean="0"/>
              <a:t> q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each</a:t>
            </a:r>
            <a:r>
              <a:rPr lang="de-DE" sz="2800" dirty="0" smtClean="0"/>
              <a:t> </a:t>
            </a:r>
            <a:r>
              <a:rPr lang="de-DE" sz="2800" dirty="0" err="1" smtClean="0"/>
              <a:t>identity</a:t>
            </a:r>
            <a:endParaRPr lang="de-DE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err="1" smtClean="0"/>
              <a:t>Toy</a:t>
            </a:r>
            <a:r>
              <a:rPr lang="de-DE" sz="2400" dirty="0" smtClean="0"/>
              <a:t> </a:t>
            </a:r>
            <a:r>
              <a:rPr lang="de-DE" sz="2400" dirty="0" err="1" smtClean="0"/>
              <a:t>example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878814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Content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7158" y="1857364"/>
            <a:ext cx="85011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/>
              <a:t>Part 1:</a:t>
            </a:r>
          </a:p>
          <a:p>
            <a:pPr algn="ctr"/>
            <a:endParaRPr lang="de-DE" sz="4800" dirty="0" smtClean="0"/>
          </a:p>
          <a:p>
            <a:pPr algn="ctr"/>
            <a:r>
              <a:rPr lang="de-DE" sz="4800" dirty="0" smtClean="0"/>
              <a:t>Motivation / Abstract</a:t>
            </a:r>
          </a:p>
          <a:p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Content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7158" y="1857364"/>
            <a:ext cx="850112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/>
              <a:t>Part 4:</a:t>
            </a:r>
          </a:p>
          <a:p>
            <a:pPr algn="ctr"/>
            <a:endParaRPr lang="de-DE" sz="4800" dirty="0" smtClean="0"/>
          </a:p>
          <a:p>
            <a:pPr algn="ctr"/>
            <a:r>
              <a:rPr lang="de-DE" sz="4800" dirty="0" smtClean="0"/>
              <a:t>Encryption / </a:t>
            </a:r>
            <a:r>
              <a:rPr lang="de-DE" sz="4800" dirty="0" err="1" smtClean="0"/>
              <a:t>Decryption</a:t>
            </a: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800" dirty="0" smtClean="0"/>
              <a:t>(</a:t>
            </a:r>
            <a:r>
              <a:rPr lang="de-DE" sz="4800" dirty="0" err="1" smtClean="0"/>
              <a:t>client</a:t>
            </a:r>
            <a:r>
              <a:rPr lang="de-DE" sz="4800" dirty="0" smtClean="0"/>
              <a:t> </a:t>
            </a:r>
            <a:r>
              <a:rPr lang="de-DE" sz="4800" dirty="0" err="1" smtClean="0"/>
              <a:t>side</a:t>
            </a:r>
            <a:r>
              <a:rPr lang="de-DE" sz="4800" dirty="0" smtClean="0"/>
              <a:t>)</a:t>
            </a:r>
          </a:p>
          <a:p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4.1 Encryption </a:t>
            </a:r>
            <a:r>
              <a:rPr lang="de-DE" sz="1600" dirty="0" smtClean="0"/>
              <a:t>(</a:t>
            </a:r>
            <a:r>
              <a:rPr lang="de-DE" sz="1600" dirty="0" err="1" smtClean="0"/>
              <a:t>small</a:t>
            </a:r>
            <a:r>
              <a:rPr lang="de-DE" sz="1600" dirty="0" smtClean="0"/>
              <a:t> </a:t>
            </a:r>
            <a:r>
              <a:rPr lang="de-DE" sz="1600" dirty="0" err="1" smtClean="0"/>
              <a:t>universe</a:t>
            </a:r>
            <a:r>
              <a:rPr lang="de-DE" sz="1600" dirty="0" smtClean="0"/>
              <a:t>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6433" t="58333"/>
          <a:stretch>
            <a:fillRect/>
          </a:stretch>
        </p:blipFill>
        <p:spPr bwMode="auto">
          <a:xfrm>
            <a:off x="285720" y="4286256"/>
            <a:ext cx="861542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3093" t="32235" r="64125" b="35530"/>
          <a:stretch>
            <a:fillRect/>
          </a:stretch>
        </p:blipFill>
        <p:spPr bwMode="auto">
          <a:xfrm>
            <a:off x="285720" y="3286124"/>
            <a:ext cx="5143536" cy="48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299" t="68226" r="53818" b="-3255"/>
          <a:stretch>
            <a:fillRect/>
          </a:stretch>
        </p:blipFill>
        <p:spPr bwMode="auto">
          <a:xfrm>
            <a:off x="285720" y="3857628"/>
            <a:ext cx="6500859" cy="50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r="5013"/>
          <a:stretch>
            <a:fillRect/>
          </a:stretch>
        </p:blipFill>
        <p:spPr bwMode="auto">
          <a:xfrm>
            <a:off x="4500562" y="2143116"/>
            <a:ext cx="428628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285720" y="207167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Remember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public</a:t>
            </a:r>
            <a:r>
              <a:rPr lang="de-DE" sz="2800" dirty="0" smtClean="0"/>
              <a:t> Key</a:t>
            </a:r>
            <a:r>
              <a:rPr lang="de-DE" sz="2400" dirty="0" smtClean="0"/>
              <a:t>:</a:t>
            </a:r>
            <a:endParaRPr lang="de-DE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00174"/>
            <a:ext cx="6972260" cy="36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4.2 </a:t>
            </a:r>
            <a:r>
              <a:rPr lang="de-DE" sz="2400" dirty="0" err="1" smtClean="0"/>
              <a:t>Decryption</a:t>
            </a:r>
            <a:r>
              <a:rPr lang="de-DE" sz="2400" dirty="0" smtClean="0"/>
              <a:t> </a:t>
            </a:r>
            <a:r>
              <a:rPr lang="de-DE" sz="1600" dirty="0" smtClean="0"/>
              <a:t>(</a:t>
            </a:r>
            <a:r>
              <a:rPr lang="de-DE" sz="1600" dirty="0" err="1" smtClean="0"/>
              <a:t>client</a:t>
            </a:r>
            <a:r>
              <a:rPr lang="de-DE" sz="1600" dirty="0" smtClean="0"/>
              <a:t> </a:t>
            </a:r>
            <a:r>
              <a:rPr lang="de-DE" sz="1600" dirty="0" err="1" smtClean="0"/>
              <a:t>side</a:t>
            </a:r>
            <a:r>
              <a:rPr lang="de-DE" sz="1600" dirty="0" smtClean="0"/>
              <a:t>)</a:t>
            </a:r>
            <a:endParaRPr lang="de-DE" sz="20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 descr="D:\Users\Guido\Desktop\Seminar BIT\schema_fib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82" b="41202"/>
          <a:stretch>
            <a:fillRect/>
          </a:stretch>
        </p:blipFill>
        <p:spPr bwMode="auto">
          <a:xfrm>
            <a:off x="714348" y="785794"/>
            <a:ext cx="7559675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4.2 </a:t>
            </a:r>
            <a:r>
              <a:rPr lang="de-DE" sz="2400" dirty="0" err="1" smtClean="0"/>
              <a:t>Decryption</a:t>
            </a:r>
            <a:r>
              <a:rPr lang="de-DE" sz="2400" dirty="0" smtClean="0"/>
              <a:t> </a:t>
            </a:r>
            <a:r>
              <a:rPr lang="de-DE" sz="1600" dirty="0" smtClean="0"/>
              <a:t>(</a:t>
            </a:r>
            <a:r>
              <a:rPr lang="de-DE" sz="1600" dirty="0" err="1" smtClean="0"/>
              <a:t>client</a:t>
            </a:r>
            <a:r>
              <a:rPr lang="de-DE" sz="1600" dirty="0" smtClean="0"/>
              <a:t> </a:t>
            </a:r>
            <a:r>
              <a:rPr lang="de-DE" sz="1600" dirty="0" err="1" smtClean="0"/>
              <a:t>side</a:t>
            </a:r>
            <a:r>
              <a:rPr lang="de-DE" sz="1600" dirty="0" smtClean="0"/>
              <a:t>)</a:t>
            </a:r>
            <a:endParaRPr lang="de-DE" sz="20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3236" r="34720" b="46252"/>
          <a:stretch>
            <a:fillRect/>
          </a:stretch>
        </p:blipFill>
        <p:spPr bwMode="auto">
          <a:xfrm>
            <a:off x="0" y="1500174"/>
            <a:ext cx="720095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7" y="3965824"/>
            <a:ext cx="4714908" cy="13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0206" t="57953" r="21509"/>
          <a:stretch>
            <a:fillRect/>
          </a:stretch>
        </p:blipFill>
        <p:spPr bwMode="auto">
          <a:xfrm>
            <a:off x="285720" y="1928802"/>
            <a:ext cx="669731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6715140" y="1928802"/>
            <a:ext cx="2071702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u="sng" dirty="0" smtClean="0"/>
              <a:t>Notation </a:t>
            </a:r>
            <a:r>
              <a:rPr lang="de-DE" u="sng" dirty="0" err="1" smtClean="0"/>
              <a:t>spy</a:t>
            </a:r>
            <a:r>
              <a:rPr lang="de-DE" u="sng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E‘=</a:t>
            </a:r>
            <a:r>
              <a:rPr lang="de-DE" dirty="0" smtClean="0"/>
              <a:t>MY</a:t>
            </a:r>
            <a:r>
              <a:rPr lang="de-DE" baseline="30000" dirty="0" smtClean="0"/>
              <a:t>s</a:t>
            </a:r>
            <a:endParaRPr lang="de-DE" baseline="30000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</a:t>
            </a:r>
            <a:r>
              <a:rPr lang="de-DE" baseline="-25000" dirty="0" smtClean="0"/>
              <a:t>i</a:t>
            </a:r>
            <a:r>
              <a:rPr lang="de-DE" dirty="0" smtClean="0"/>
              <a:t>=</a:t>
            </a:r>
            <a:r>
              <a:rPr lang="de-DE" dirty="0" err="1" smtClean="0"/>
              <a:t>T</a:t>
            </a:r>
            <a:r>
              <a:rPr lang="de-DE" baseline="-25000" dirty="0" err="1" smtClean="0"/>
              <a:t>i</a:t>
            </a:r>
            <a:r>
              <a:rPr lang="de-DE" baseline="30000" dirty="0" err="1" smtClean="0"/>
              <a:t>s</a:t>
            </a:r>
            <a:endParaRPr lang="de-DE" baseline="30000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i= Attr. </a:t>
            </a:r>
            <a:r>
              <a:rPr lang="de-DE" dirty="0" err="1" smtClean="0"/>
              <a:t>index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S=</a:t>
            </a:r>
            <a:r>
              <a:rPr lang="de-DE" dirty="0" err="1" smtClean="0"/>
              <a:t>subset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ID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q()=</a:t>
            </a:r>
            <a:r>
              <a:rPr lang="de-DE" dirty="0" err="1" smtClean="0"/>
              <a:t>rnd</a:t>
            </a:r>
            <a:r>
              <a:rPr lang="de-DE" dirty="0" smtClean="0"/>
              <a:t>. </a:t>
            </a:r>
            <a:r>
              <a:rPr lang="de-DE" dirty="0" err="1" smtClean="0"/>
              <a:t>Poly</a:t>
            </a:r>
            <a:r>
              <a:rPr lang="de-DE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D</a:t>
            </a:r>
            <a:r>
              <a:rPr lang="de-DE" baseline="-25000" dirty="0" smtClean="0"/>
              <a:t>i</a:t>
            </a:r>
            <a:r>
              <a:rPr lang="de-DE" dirty="0" smtClean="0"/>
              <a:t>=priv. </a:t>
            </a:r>
            <a:r>
              <a:rPr lang="de-DE" dirty="0" err="1" smtClean="0"/>
              <a:t>keys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y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M </a:t>
            </a:r>
            <a:r>
              <a:rPr lang="de-DE" dirty="0" err="1" smtClean="0"/>
              <a:t>message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Δ</a:t>
            </a:r>
            <a:r>
              <a:rPr lang="de-DE" dirty="0" smtClean="0"/>
              <a:t>: </a:t>
            </a:r>
            <a:r>
              <a:rPr lang="de-DE" dirty="0" err="1" smtClean="0"/>
              <a:t>lagrange</a:t>
            </a:r>
            <a:r>
              <a:rPr lang="de-DE" dirty="0" smtClean="0"/>
              <a:t> </a:t>
            </a:r>
            <a:r>
              <a:rPr lang="de-DE" dirty="0" err="1" smtClean="0"/>
              <a:t>coeff</a:t>
            </a:r>
            <a:r>
              <a:rPr lang="de-DE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4.3 Explanation</a:t>
            </a:r>
            <a:endParaRPr lang="de-DE" sz="20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000108"/>
            <a:ext cx="501288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6929454" y="2000240"/>
            <a:ext cx="2071702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u="sng" dirty="0" smtClean="0"/>
              <a:t>Notation </a:t>
            </a:r>
            <a:r>
              <a:rPr lang="de-DE" u="sng" dirty="0" err="1" smtClean="0"/>
              <a:t>spy</a:t>
            </a:r>
            <a:r>
              <a:rPr lang="de-DE" u="sng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E‘=</a:t>
            </a:r>
            <a:r>
              <a:rPr lang="de-DE" dirty="0" smtClean="0"/>
              <a:t>MY</a:t>
            </a:r>
            <a:r>
              <a:rPr lang="de-DE" baseline="30000" dirty="0" smtClean="0"/>
              <a:t>s</a:t>
            </a:r>
            <a:endParaRPr lang="de-DE" baseline="30000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</a:t>
            </a:r>
            <a:r>
              <a:rPr lang="de-DE" baseline="-25000" dirty="0" smtClean="0"/>
              <a:t>i</a:t>
            </a:r>
            <a:r>
              <a:rPr lang="de-DE" dirty="0" smtClean="0"/>
              <a:t>=</a:t>
            </a:r>
            <a:r>
              <a:rPr lang="de-DE" dirty="0" err="1" smtClean="0"/>
              <a:t>T</a:t>
            </a:r>
            <a:r>
              <a:rPr lang="de-DE" baseline="-25000" dirty="0" err="1" smtClean="0"/>
              <a:t>i</a:t>
            </a:r>
            <a:r>
              <a:rPr lang="de-DE" baseline="30000" dirty="0" err="1" smtClean="0"/>
              <a:t>s</a:t>
            </a:r>
            <a:endParaRPr lang="de-DE" baseline="30000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i= Attr. </a:t>
            </a:r>
            <a:r>
              <a:rPr lang="de-DE" dirty="0" err="1" smtClean="0"/>
              <a:t>index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S=</a:t>
            </a:r>
            <a:r>
              <a:rPr lang="de-DE" dirty="0" err="1" smtClean="0"/>
              <a:t>subset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ID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q()=</a:t>
            </a:r>
            <a:r>
              <a:rPr lang="de-DE" dirty="0" err="1" smtClean="0"/>
              <a:t>rnd</a:t>
            </a:r>
            <a:r>
              <a:rPr lang="de-DE" dirty="0" smtClean="0"/>
              <a:t>. </a:t>
            </a:r>
            <a:r>
              <a:rPr lang="de-DE" dirty="0" err="1" smtClean="0"/>
              <a:t>Poly</a:t>
            </a:r>
            <a:r>
              <a:rPr lang="de-DE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D</a:t>
            </a:r>
            <a:r>
              <a:rPr lang="de-DE" baseline="-25000" dirty="0" smtClean="0"/>
              <a:t>i</a:t>
            </a:r>
            <a:r>
              <a:rPr lang="de-DE" dirty="0" smtClean="0"/>
              <a:t>=priv. </a:t>
            </a:r>
            <a:r>
              <a:rPr lang="de-DE" dirty="0" err="1" smtClean="0"/>
              <a:t>keys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y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M </a:t>
            </a:r>
            <a:r>
              <a:rPr lang="de-DE" dirty="0" err="1" smtClean="0"/>
              <a:t>message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Δ</a:t>
            </a:r>
            <a:r>
              <a:rPr lang="de-DE" dirty="0" smtClean="0"/>
              <a:t>: </a:t>
            </a:r>
            <a:r>
              <a:rPr lang="de-DE" dirty="0" err="1" smtClean="0"/>
              <a:t>lagrange</a:t>
            </a:r>
            <a:r>
              <a:rPr lang="de-DE" dirty="0" smtClean="0"/>
              <a:t> </a:t>
            </a:r>
            <a:r>
              <a:rPr lang="de-DE" dirty="0" err="1" smtClean="0"/>
              <a:t>coeff</a:t>
            </a:r>
            <a:r>
              <a:rPr lang="de-DE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4.3 Explanation</a:t>
            </a:r>
            <a:endParaRPr lang="de-DE" sz="20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129"/>
          <a:stretch>
            <a:fillRect/>
          </a:stretch>
        </p:blipFill>
        <p:spPr bwMode="auto">
          <a:xfrm>
            <a:off x="1584232" y="1285860"/>
            <a:ext cx="500393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720"/>
          <a:stretch>
            <a:fillRect/>
          </a:stretch>
        </p:blipFill>
        <p:spPr bwMode="auto">
          <a:xfrm>
            <a:off x="1798546" y="3286124"/>
            <a:ext cx="5003931" cy="258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-58842" y="2928934"/>
            <a:ext cx="8345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Now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polynomial</a:t>
            </a:r>
            <a:r>
              <a:rPr lang="de-DE" sz="2400" dirty="0" smtClean="0"/>
              <a:t> </a:t>
            </a:r>
            <a:r>
              <a:rPr lang="de-DE" sz="2400" dirty="0" err="1" smtClean="0"/>
              <a:t>interpolation</a:t>
            </a:r>
            <a:r>
              <a:rPr lang="de-DE" sz="2400" dirty="0" smtClean="0"/>
              <a:t> </a:t>
            </a:r>
            <a:r>
              <a:rPr lang="de-DE" sz="2400" dirty="0" err="1" smtClean="0"/>
              <a:t>takes</a:t>
            </a:r>
            <a:r>
              <a:rPr lang="de-DE" sz="2400" dirty="0" smtClean="0"/>
              <a:t> </a:t>
            </a:r>
            <a:r>
              <a:rPr lang="de-DE" sz="2400" dirty="0" err="1" smtClean="0"/>
              <a:t>place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exponent</a:t>
            </a:r>
            <a:r>
              <a:rPr lang="de-DE" sz="2400" dirty="0" smtClean="0"/>
              <a:t>: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6786578" y="3500439"/>
            <a:ext cx="2071702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u="sng" dirty="0" smtClean="0"/>
              <a:t>Notation </a:t>
            </a:r>
            <a:r>
              <a:rPr lang="de-DE" u="sng" dirty="0" err="1" smtClean="0"/>
              <a:t>spy</a:t>
            </a:r>
            <a:r>
              <a:rPr lang="de-DE" u="sng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</a:t>
            </a:r>
            <a:r>
              <a:rPr lang="de-DE" smtClean="0"/>
              <a:t>‘=</a:t>
            </a:r>
            <a:r>
              <a:rPr lang="de-DE" smtClean="0"/>
              <a:t>MY</a:t>
            </a:r>
            <a:r>
              <a:rPr lang="de-DE" baseline="30000" smtClean="0"/>
              <a:t>s</a:t>
            </a:r>
            <a:endParaRPr lang="de-DE" baseline="30000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</a:t>
            </a:r>
            <a:r>
              <a:rPr lang="de-DE" baseline="-25000" dirty="0" smtClean="0"/>
              <a:t>i</a:t>
            </a:r>
            <a:r>
              <a:rPr lang="de-DE" dirty="0" smtClean="0"/>
              <a:t>=</a:t>
            </a:r>
            <a:r>
              <a:rPr lang="de-DE" dirty="0" err="1" smtClean="0"/>
              <a:t>T</a:t>
            </a:r>
            <a:r>
              <a:rPr lang="de-DE" baseline="-25000" dirty="0" err="1" smtClean="0"/>
              <a:t>i</a:t>
            </a:r>
            <a:r>
              <a:rPr lang="de-DE" baseline="30000" dirty="0" err="1" smtClean="0"/>
              <a:t>s</a:t>
            </a:r>
            <a:endParaRPr lang="de-DE" baseline="30000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i= Attr. </a:t>
            </a:r>
            <a:r>
              <a:rPr lang="de-DE" dirty="0" err="1" smtClean="0"/>
              <a:t>index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S=</a:t>
            </a:r>
            <a:r>
              <a:rPr lang="de-DE" dirty="0" err="1" smtClean="0"/>
              <a:t>subset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ID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q()=</a:t>
            </a:r>
            <a:r>
              <a:rPr lang="de-DE" dirty="0" err="1" smtClean="0"/>
              <a:t>rnd</a:t>
            </a:r>
            <a:r>
              <a:rPr lang="de-DE" dirty="0" smtClean="0"/>
              <a:t>. </a:t>
            </a:r>
            <a:r>
              <a:rPr lang="de-DE" dirty="0" err="1" smtClean="0"/>
              <a:t>Poly</a:t>
            </a:r>
            <a:r>
              <a:rPr lang="de-DE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D</a:t>
            </a:r>
            <a:r>
              <a:rPr lang="de-DE" baseline="-25000" dirty="0" smtClean="0"/>
              <a:t>i</a:t>
            </a:r>
            <a:r>
              <a:rPr lang="de-DE" dirty="0" smtClean="0"/>
              <a:t>=priv. </a:t>
            </a:r>
            <a:r>
              <a:rPr lang="de-DE" dirty="0" err="1" smtClean="0"/>
              <a:t>keys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y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M </a:t>
            </a:r>
            <a:r>
              <a:rPr lang="de-DE" dirty="0" err="1" smtClean="0"/>
              <a:t>message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Δ</a:t>
            </a:r>
            <a:r>
              <a:rPr lang="de-DE" dirty="0" smtClean="0"/>
              <a:t>: </a:t>
            </a:r>
            <a:r>
              <a:rPr lang="de-DE" dirty="0" err="1" smtClean="0"/>
              <a:t>lagrange</a:t>
            </a:r>
            <a:r>
              <a:rPr lang="de-DE" dirty="0" smtClean="0"/>
              <a:t> </a:t>
            </a:r>
            <a:r>
              <a:rPr lang="de-DE" dirty="0" err="1" smtClean="0"/>
              <a:t>coeff</a:t>
            </a:r>
            <a:r>
              <a:rPr lang="de-DE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4.4 Extension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71111" t="71851" r="9976" b="12592"/>
          <a:stretch>
            <a:fillRect/>
          </a:stretch>
        </p:blipFill>
        <p:spPr bwMode="auto">
          <a:xfrm>
            <a:off x="2786050" y="4357694"/>
            <a:ext cx="255135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71472" y="1142984"/>
            <a:ext cx="774026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In </a:t>
            </a:r>
            <a:r>
              <a:rPr lang="de-DE" sz="2000" dirty="0" err="1" smtClean="0"/>
              <a:t>prior</a:t>
            </a:r>
            <a:r>
              <a:rPr lang="de-DE" sz="2000" dirty="0" smtClean="0"/>
              <a:t> </a:t>
            </a:r>
            <a:r>
              <a:rPr lang="de-DE" sz="2000" dirty="0" err="1" smtClean="0"/>
              <a:t>construction</a:t>
            </a:r>
            <a:r>
              <a:rPr lang="de-DE" sz="2000" dirty="0" smtClean="0"/>
              <a:t> </a:t>
            </a:r>
            <a:r>
              <a:rPr lang="de-DE" sz="2000" dirty="0" err="1" smtClean="0"/>
              <a:t>size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public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parameters</a:t>
            </a:r>
            <a:r>
              <a:rPr lang="de-DE" sz="2000" dirty="0" smtClean="0"/>
              <a:t> (</a:t>
            </a:r>
            <a:r>
              <a:rPr lang="de-DE" sz="2000" dirty="0" err="1" smtClean="0"/>
              <a:t>Universe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t‘s</a:t>
            </a:r>
            <a:r>
              <a:rPr lang="de-DE" sz="2000" dirty="0" smtClean="0"/>
              <a:t>)</a:t>
            </a:r>
          </a:p>
          <a:p>
            <a:r>
              <a:rPr lang="de-DE" sz="2000" dirty="0" err="1" smtClean="0"/>
              <a:t>grow</a:t>
            </a:r>
            <a:r>
              <a:rPr lang="de-DE" sz="2000" dirty="0" smtClean="0"/>
              <a:t> </a:t>
            </a:r>
            <a:r>
              <a:rPr lang="de-DE" sz="2000" dirty="0" err="1" smtClean="0"/>
              <a:t>linearly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number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attributes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universe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err="1" smtClean="0"/>
              <a:t>Modification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scheme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uses</a:t>
            </a:r>
            <a:r>
              <a:rPr lang="de-DE" sz="2000" dirty="0" smtClean="0"/>
              <a:t> all </a:t>
            </a:r>
            <a:r>
              <a:rPr lang="de-DE" sz="2000" dirty="0" err="1" smtClean="0"/>
              <a:t>elements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      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universe</a:t>
            </a:r>
            <a:r>
              <a:rPr lang="de-DE" sz="2000" dirty="0" smtClean="0"/>
              <a:t>,</a:t>
            </a:r>
          </a:p>
          <a:p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grows</a:t>
            </a:r>
            <a:r>
              <a:rPr lang="de-DE" sz="2000" dirty="0" smtClean="0"/>
              <a:t> in </a:t>
            </a:r>
            <a:r>
              <a:rPr lang="de-DE" sz="2000" dirty="0" err="1" smtClean="0"/>
              <a:t>parameter</a:t>
            </a:r>
            <a:r>
              <a:rPr lang="de-DE" sz="2000" dirty="0" smtClean="0"/>
              <a:t> n, </a:t>
            </a:r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denotes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max. </a:t>
            </a:r>
            <a:r>
              <a:rPr lang="de-DE" sz="2000" dirty="0" err="1" smtClean="0"/>
              <a:t>size</a:t>
            </a:r>
            <a:endParaRPr lang="de-DE" sz="2000" dirty="0" smtClean="0"/>
          </a:p>
          <a:p>
            <a:r>
              <a:rPr lang="de-DE" sz="2000" dirty="0" smtClean="0"/>
              <a:t>Identity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use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err="1" smtClean="0"/>
              <a:t>Usefull</a:t>
            </a:r>
            <a:r>
              <a:rPr lang="de-DE" sz="2000" dirty="0" smtClean="0"/>
              <a:t> </a:t>
            </a:r>
            <a:r>
              <a:rPr lang="de-DE" sz="2000" dirty="0" err="1" smtClean="0"/>
              <a:t>side</a:t>
            </a:r>
            <a:r>
              <a:rPr lang="de-DE" sz="2000" dirty="0" smtClean="0"/>
              <a:t> </a:t>
            </a:r>
            <a:r>
              <a:rPr lang="de-DE" sz="2000" dirty="0" err="1" smtClean="0"/>
              <a:t>effect</a:t>
            </a:r>
            <a:r>
              <a:rPr lang="de-DE" sz="2000" dirty="0" smtClean="0"/>
              <a:t>: </a:t>
            </a:r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use</a:t>
            </a:r>
            <a:r>
              <a:rPr lang="de-DE" sz="2000" dirty="0" smtClean="0"/>
              <a:t> </a:t>
            </a:r>
            <a:r>
              <a:rPr lang="de-DE" sz="2000" dirty="0" err="1" smtClean="0"/>
              <a:t>any</a:t>
            </a:r>
            <a:r>
              <a:rPr lang="de-DE" sz="2000" dirty="0" smtClean="0"/>
              <a:t> </a:t>
            </a:r>
            <a:r>
              <a:rPr lang="de-DE" sz="2000" dirty="0" err="1" smtClean="0"/>
              <a:t>string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attribute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need</a:t>
            </a:r>
            <a:r>
              <a:rPr lang="de-DE" sz="2000" dirty="0" smtClean="0"/>
              <a:t> a </a:t>
            </a:r>
            <a:r>
              <a:rPr lang="de-DE" sz="2000" dirty="0" err="1" smtClean="0"/>
              <a:t>hash-function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map</a:t>
            </a:r>
            <a:r>
              <a:rPr lang="de-DE" sz="2000" dirty="0" smtClean="0"/>
              <a:t> a </a:t>
            </a:r>
            <a:r>
              <a:rPr lang="de-DE" sz="2000" dirty="0" err="1" smtClean="0"/>
              <a:t>string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universe</a:t>
            </a:r>
            <a:r>
              <a:rPr lang="de-DE" sz="2000" dirty="0" smtClean="0"/>
              <a:t>:</a:t>
            </a:r>
          </a:p>
          <a:p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The </a:t>
            </a:r>
            <a:r>
              <a:rPr lang="de-DE" sz="2000" dirty="0" err="1" smtClean="0"/>
              <a:t>construction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similar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construction</a:t>
            </a:r>
            <a:r>
              <a:rPr lang="de-DE" sz="2000" dirty="0" smtClean="0"/>
              <a:t> </a:t>
            </a:r>
            <a:r>
              <a:rPr lang="de-DE" sz="2000" dirty="0" err="1" smtClean="0"/>
              <a:t>before</a:t>
            </a:r>
            <a:endParaRPr lang="de-DE" sz="20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68086" t="25926" r="28889" b="55555"/>
          <a:stretch>
            <a:fillRect/>
          </a:stretch>
        </p:blipFill>
        <p:spPr bwMode="auto">
          <a:xfrm>
            <a:off x="6286512" y="2071678"/>
            <a:ext cx="2857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4.4 Extension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57723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80650" b="85342"/>
          <a:stretch>
            <a:fillRect/>
          </a:stretch>
        </p:blipFill>
        <p:spPr bwMode="auto">
          <a:xfrm>
            <a:off x="571472" y="2143116"/>
            <a:ext cx="236530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t="17752" r="87377" b="64658"/>
          <a:stretch>
            <a:fillRect/>
          </a:stretch>
        </p:blipFill>
        <p:spPr bwMode="auto">
          <a:xfrm>
            <a:off x="3000364" y="2143116"/>
            <a:ext cx="128588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 l="70130" t="14658" b="63355"/>
          <a:stretch>
            <a:fillRect/>
          </a:stretch>
        </p:blipFill>
        <p:spPr bwMode="auto">
          <a:xfrm>
            <a:off x="642910" y="3295432"/>
            <a:ext cx="3571898" cy="41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 l="37403" t="43974" r="36883"/>
          <a:stretch>
            <a:fillRect/>
          </a:stretch>
        </p:blipFill>
        <p:spPr bwMode="auto">
          <a:xfrm>
            <a:off x="2643174" y="4000504"/>
            <a:ext cx="308391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12623" t="17752" r="31299" b="64658"/>
          <a:stretch>
            <a:fillRect/>
          </a:stretch>
        </p:blipFill>
        <p:spPr bwMode="auto">
          <a:xfrm>
            <a:off x="500034" y="2725341"/>
            <a:ext cx="7786742" cy="3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286388"/>
            <a:ext cx="8901154" cy="2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4.4 Extension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67378"/>
            <a:ext cx="7715304" cy="34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473484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571744"/>
            <a:ext cx="841020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071810"/>
            <a:ext cx="8528931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285720" y="3571876"/>
            <a:ext cx="482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The private </a:t>
            </a:r>
            <a:r>
              <a:rPr lang="de-DE" sz="2400" dirty="0" err="1" smtClean="0"/>
              <a:t>key</a:t>
            </a:r>
            <a:r>
              <a:rPr lang="de-DE" sz="2400" dirty="0" smtClean="0"/>
              <a:t> </a:t>
            </a:r>
            <a:r>
              <a:rPr lang="de-DE" sz="2400" dirty="0" err="1" smtClean="0"/>
              <a:t>consists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/>
              <a:t>sets</a:t>
            </a:r>
            <a:endParaRPr lang="de-DE" sz="24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4143380"/>
            <a:ext cx="662668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4714884"/>
            <a:ext cx="857256" cy="27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4714884"/>
            <a:ext cx="3812053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42" y="5202251"/>
            <a:ext cx="4710423" cy="36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4.5 Encryption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214414" y="1857364"/>
            <a:ext cx="2730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chosen</a:t>
            </a:r>
            <a:r>
              <a:rPr lang="de-DE" sz="2400" dirty="0" smtClean="0"/>
              <a:t> </a:t>
            </a:r>
            <a:r>
              <a:rPr lang="de-DE" sz="2400" dirty="0" err="1" smtClean="0"/>
              <a:t>randomly</a:t>
            </a:r>
            <a:endParaRPr lang="de-DE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-206"/>
          <a:stretch>
            <a:fillRect/>
          </a:stretch>
        </p:blipFill>
        <p:spPr bwMode="auto">
          <a:xfrm>
            <a:off x="144000" y="1500176"/>
            <a:ext cx="8948260" cy="28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67484"/>
            <a:ext cx="857256" cy="31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306" y="3071810"/>
            <a:ext cx="8801850" cy="41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1.1 IBE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D:\Users\Guido\Desktop\Seminar BIT\schema_ib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857232"/>
            <a:ext cx="7045326" cy="54943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4.6 </a:t>
            </a:r>
            <a:r>
              <a:rPr lang="de-DE" sz="2400" dirty="0" err="1" smtClean="0"/>
              <a:t>Decryption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500174"/>
            <a:ext cx="3223541" cy="73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428868"/>
            <a:ext cx="530612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Content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7158" y="1857364"/>
            <a:ext cx="85011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/>
              <a:t>Part 5:</a:t>
            </a:r>
          </a:p>
          <a:p>
            <a:pPr algn="ctr"/>
            <a:endParaRPr lang="de-DE" sz="4800" dirty="0" smtClean="0"/>
          </a:p>
          <a:p>
            <a:pPr algn="ctr"/>
            <a:r>
              <a:rPr lang="de-DE" sz="4800" dirty="0" smtClean="0"/>
              <a:t>Security</a:t>
            </a:r>
          </a:p>
          <a:p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5.1 </a:t>
            </a:r>
            <a:r>
              <a:rPr lang="de-DE" sz="2400" dirty="0" err="1" smtClean="0"/>
              <a:t>Definitions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7158" y="1571612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sdfsdfsd</a:t>
            </a:r>
            <a:endParaRPr lang="de-DE" sz="2800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b="40318"/>
          <a:stretch>
            <a:fillRect/>
          </a:stretch>
        </p:blipFill>
        <p:spPr bwMode="auto">
          <a:xfrm>
            <a:off x="285720" y="1500174"/>
            <a:ext cx="834855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5.2 Security Model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7158" y="1571612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sdfsdfsd</a:t>
            </a:r>
            <a:endParaRPr lang="de-DE" sz="2800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1672"/>
          <a:stretch>
            <a:fillRect/>
          </a:stretch>
        </p:blipFill>
        <p:spPr bwMode="auto">
          <a:xfrm>
            <a:off x="357157" y="1285860"/>
            <a:ext cx="82437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84249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5.3 </a:t>
            </a:r>
            <a:r>
              <a:rPr lang="de-DE" sz="2400" dirty="0" err="1" smtClean="0"/>
              <a:t>Proof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2" descr="D:\Users\Guido\Desktop\Seminar BIT\secproof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14488"/>
            <a:ext cx="8215370" cy="456409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920" t="46429" r="4464" b="44285"/>
          <a:stretch>
            <a:fillRect/>
          </a:stretch>
        </p:blipFill>
        <p:spPr bwMode="auto">
          <a:xfrm>
            <a:off x="-5513" y="1285860"/>
            <a:ext cx="9292421" cy="69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Content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7158" y="1857364"/>
            <a:ext cx="85011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/>
              <a:t>Part 6:</a:t>
            </a:r>
          </a:p>
          <a:p>
            <a:pPr algn="ctr"/>
            <a:endParaRPr lang="de-DE" sz="4800" dirty="0" smtClean="0"/>
          </a:p>
          <a:p>
            <a:pPr algn="ctr"/>
            <a:r>
              <a:rPr lang="de-DE" sz="4800" dirty="0" err="1" smtClean="0"/>
              <a:t>Conclusion</a:t>
            </a:r>
            <a:endParaRPr lang="de-DE" sz="4800" dirty="0" smtClean="0"/>
          </a:p>
          <a:p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6 </a:t>
            </a:r>
            <a:r>
              <a:rPr lang="de-DE" sz="2400" dirty="0" err="1" smtClean="0"/>
              <a:t>Conclusion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7158" y="1571612"/>
            <a:ext cx="85725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Public </a:t>
            </a:r>
            <a:r>
              <a:rPr lang="de-DE" sz="2800" dirty="0" err="1" smtClean="0"/>
              <a:t>key</a:t>
            </a:r>
            <a:r>
              <a:rPr lang="de-DE" sz="2800" dirty="0" smtClean="0"/>
              <a:t> </a:t>
            </a:r>
            <a:r>
              <a:rPr lang="de-DE" sz="2800" dirty="0" err="1" smtClean="0"/>
              <a:t>encryption</a:t>
            </a:r>
            <a:r>
              <a:rPr lang="de-DE" sz="2800" dirty="0" smtClean="0"/>
              <a:t> </a:t>
            </a:r>
            <a:r>
              <a:rPr lang="de-DE" sz="2800" dirty="0" err="1" smtClean="0"/>
              <a:t>without</a:t>
            </a:r>
            <a:r>
              <a:rPr lang="de-DE" sz="2800" dirty="0" smtClean="0"/>
              <a:t> </a:t>
            </a:r>
            <a:r>
              <a:rPr lang="de-DE" sz="2800" dirty="0" err="1" smtClean="0"/>
              <a:t>prior</a:t>
            </a:r>
            <a:r>
              <a:rPr lang="de-DE" sz="2800" dirty="0" smtClean="0"/>
              <a:t> </a:t>
            </a:r>
            <a:r>
              <a:rPr lang="de-DE" sz="2800" dirty="0" err="1" smtClean="0"/>
              <a:t>key</a:t>
            </a:r>
            <a:r>
              <a:rPr lang="de-DE" sz="2800" dirty="0" smtClean="0"/>
              <a:t> </a:t>
            </a:r>
            <a:r>
              <a:rPr lang="de-DE" sz="2800" dirty="0" err="1" smtClean="0"/>
              <a:t>exchange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Only</a:t>
            </a:r>
            <a:r>
              <a:rPr lang="de-DE" sz="2800" dirty="0" smtClean="0"/>
              <a:t> </a:t>
            </a:r>
            <a:r>
              <a:rPr lang="de-DE" sz="2800" dirty="0" err="1" smtClean="0"/>
              <a:t>users</a:t>
            </a:r>
            <a:r>
              <a:rPr lang="de-DE" sz="2800" dirty="0" smtClean="0"/>
              <a:t> </a:t>
            </a:r>
            <a:r>
              <a:rPr lang="de-DE" sz="2800" dirty="0" err="1" smtClean="0"/>
              <a:t>identity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needed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Identities must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unique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Identities </a:t>
            </a:r>
            <a:r>
              <a:rPr lang="de-DE" sz="2800" dirty="0" err="1" smtClean="0"/>
              <a:t>consist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attributes</a:t>
            </a:r>
            <a:r>
              <a:rPr lang="de-DE" sz="2800" dirty="0" smtClean="0"/>
              <a:t> – </a:t>
            </a:r>
            <a:r>
              <a:rPr lang="de-DE" sz="2800" dirty="0" err="1" smtClean="0"/>
              <a:t>which</a:t>
            </a:r>
            <a:r>
              <a:rPr lang="de-DE" sz="2800" dirty="0" smtClean="0"/>
              <a:t> </a:t>
            </a:r>
            <a:r>
              <a:rPr lang="de-DE" sz="2800" dirty="0" err="1" smtClean="0"/>
              <a:t>may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arbitrary</a:t>
            </a:r>
            <a:r>
              <a:rPr lang="de-DE" sz="2800" dirty="0" smtClean="0"/>
              <a:t> </a:t>
            </a:r>
            <a:r>
              <a:rPr lang="de-DE" sz="2800" dirty="0" err="1" smtClean="0"/>
              <a:t>strings</a:t>
            </a:r>
            <a:r>
              <a:rPr lang="de-DE" sz="2800" dirty="0" smtClean="0"/>
              <a:t>, but also </a:t>
            </a:r>
            <a:r>
              <a:rPr lang="de-DE" sz="2800" dirty="0" err="1" smtClean="0"/>
              <a:t>biometrics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possible</a:t>
            </a:r>
            <a:endParaRPr lang="de-DE" sz="2800" dirty="0" smtClean="0"/>
          </a:p>
          <a:p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6 </a:t>
            </a:r>
            <a:r>
              <a:rPr lang="de-DE" sz="2400" dirty="0" err="1" smtClean="0"/>
              <a:t>Conclusion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7158" y="1571612"/>
            <a:ext cx="85725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Public </a:t>
            </a:r>
            <a:r>
              <a:rPr lang="de-DE" sz="2800" dirty="0" err="1" smtClean="0"/>
              <a:t>key</a:t>
            </a:r>
            <a:r>
              <a:rPr lang="de-DE" sz="2800" dirty="0" smtClean="0"/>
              <a:t> </a:t>
            </a:r>
            <a:r>
              <a:rPr lang="de-DE" sz="2800" dirty="0" err="1" smtClean="0"/>
              <a:t>encryption</a:t>
            </a:r>
            <a:r>
              <a:rPr lang="de-DE" sz="2800" dirty="0" smtClean="0"/>
              <a:t> </a:t>
            </a:r>
            <a:r>
              <a:rPr lang="de-DE" sz="2800" dirty="0" err="1" smtClean="0"/>
              <a:t>without</a:t>
            </a:r>
            <a:r>
              <a:rPr lang="de-DE" sz="2800" dirty="0" smtClean="0"/>
              <a:t> </a:t>
            </a:r>
            <a:r>
              <a:rPr lang="de-DE" sz="2800" dirty="0" err="1" smtClean="0"/>
              <a:t>prior</a:t>
            </a:r>
            <a:r>
              <a:rPr lang="de-DE" sz="2800" dirty="0" smtClean="0"/>
              <a:t> </a:t>
            </a:r>
            <a:r>
              <a:rPr lang="de-DE" sz="2800" dirty="0" err="1" smtClean="0"/>
              <a:t>key</a:t>
            </a:r>
            <a:r>
              <a:rPr lang="de-DE" sz="2800" dirty="0" smtClean="0"/>
              <a:t> </a:t>
            </a:r>
            <a:r>
              <a:rPr lang="de-DE" sz="2800" dirty="0" err="1" smtClean="0"/>
              <a:t>exchange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Only</a:t>
            </a:r>
            <a:r>
              <a:rPr lang="de-DE" sz="2800" dirty="0" smtClean="0"/>
              <a:t> </a:t>
            </a:r>
            <a:r>
              <a:rPr lang="de-DE" sz="2800" dirty="0" err="1" smtClean="0"/>
              <a:t>users</a:t>
            </a:r>
            <a:r>
              <a:rPr lang="de-DE" sz="2800" dirty="0" smtClean="0"/>
              <a:t> </a:t>
            </a:r>
            <a:r>
              <a:rPr lang="de-DE" sz="2800" dirty="0" err="1" smtClean="0"/>
              <a:t>identity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needed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Identities must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unique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Identities </a:t>
            </a:r>
            <a:r>
              <a:rPr lang="de-DE" sz="2800" dirty="0" err="1" smtClean="0"/>
              <a:t>consist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attributes</a:t>
            </a:r>
            <a:r>
              <a:rPr lang="de-DE" sz="2800" dirty="0" smtClean="0"/>
              <a:t> – </a:t>
            </a:r>
            <a:r>
              <a:rPr lang="de-DE" sz="2800" dirty="0" err="1" smtClean="0"/>
              <a:t>which</a:t>
            </a:r>
            <a:r>
              <a:rPr lang="de-DE" sz="2800" dirty="0" smtClean="0"/>
              <a:t> </a:t>
            </a:r>
            <a:r>
              <a:rPr lang="de-DE" sz="2800" dirty="0" err="1" smtClean="0"/>
              <a:t>may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arbitrary</a:t>
            </a:r>
            <a:r>
              <a:rPr lang="de-DE" sz="2800" dirty="0" smtClean="0"/>
              <a:t> </a:t>
            </a:r>
            <a:r>
              <a:rPr lang="de-DE" sz="2800" dirty="0" err="1" smtClean="0"/>
              <a:t>strings</a:t>
            </a:r>
            <a:r>
              <a:rPr lang="de-DE" sz="2800" dirty="0" smtClean="0"/>
              <a:t>, but also </a:t>
            </a:r>
            <a:r>
              <a:rPr lang="de-DE" sz="2800" dirty="0" err="1" smtClean="0"/>
              <a:t>biometrics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possible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Relies</a:t>
            </a:r>
            <a:r>
              <a:rPr lang="de-DE" sz="2800" dirty="0" smtClean="0"/>
              <a:t> on a PKG, </a:t>
            </a:r>
            <a:r>
              <a:rPr lang="de-DE" sz="2800" dirty="0" err="1" smtClean="0"/>
              <a:t>which</a:t>
            </a:r>
            <a:r>
              <a:rPr lang="de-DE" sz="2800" dirty="0" smtClean="0"/>
              <a:t> must </a:t>
            </a:r>
            <a:r>
              <a:rPr lang="de-DE" sz="2800" dirty="0" err="1" smtClean="0"/>
              <a:t>be</a:t>
            </a:r>
            <a:r>
              <a:rPr lang="de-DE" sz="2800" dirty="0" smtClean="0"/>
              <a:t> a </a:t>
            </a:r>
            <a:r>
              <a:rPr lang="de-DE" sz="2800" dirty="0" err="1" smtClean="0"/>
              <a:t>fully</a:t>
            </a:r>
            <a:r>
              <a:rPr lang="de-DE" sz="2800" dirty="0" smtClean="0"/>
              <a:t> </a:t>
            </a:r>
            <a:r>
              <a:rPr lang="de-DE" sz="2800" dirty="0" err="1" smtClean="0"/>
              <a:t>trusted</a:t>
            </a:r>
            <a:r>
              <a:rPr lang="de-DE" sz="2800" dirty="0" smtClean="0"/>
              <a:t> </a:t>
            </a:r>
            <a:r>
              <a:rPr lang="de-DE" sz="2800" dirty="0" err="1" smtClean="0"/>
              <a:t>server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Biometric</a:t>
            </a:r>
            <a:r>
              <a:rPr lang="de-DE" sz="2800" dirty="0" smtClean="0"/>
              <a:t> </a:t>
            </a:r>
            <a:r>
              <a:rPr lang="de-DE" sz="2800" dirty="0" err="1" smtClean="0"/>
              <a:t>authentication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obtain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private </a:t>
            </a:r>
            <a:r>
              <a:rPr lang="de-DE" sz="2800" dirty="0" err="1" smtClean="0"/>
              <a:t>keys</a:t>
            </a:r>
            <a:endParaRPr lang="de-DE" sz="2800" dirty="0" smtClean="0"/>
          </a:p>
          <a:p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6 </a:t>
            </a:r>
            <a:r>
              <a:rPr lang="de-DE" sz="2400" dirty="0" err="1" smtClean="0"/>
              <a:t>Conclusion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7158" y="1571612"/>
            <a:ext cx="85725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Public </a:t>
            </a:r>
            <a:r>
              <a:rPr lang="de-DE" sz="2800" dirty="0" err="1" smtClean="0"/>
              <a:t>key</a:t>
            </a:r>
            <a:r>
              <a:rPr lang="de-DE" sz="2800" dirty="0" smtClean="0"/>
              <a:t> </a:t>
            </a:r>
            <a:r>
              <a:rPr lang="de-DE" sz="2800" dirty="0" err="1" smtClean="0"/>
              <a:t>encryption</a:t>
            </a:r>
            <a:r>
              <a:rPr lang="de-DE" sz="2800" dirty="0" smtClean="0"/>
              <a:t> </a:t>
            </a:r>
            <a:r>
              <a:rPr lang="de-DE" sz="2800" dirty="0" err="1" smtClean="0"/>
              <a:t>without</a:t>
            </a:r>
            <a:r>
              <a:rPr lang="de-DE" sz="2800" dirty="0" smtClean="0"/>
              <a:t> </a:t>
            </a:r>
            <a:r>
              <a:rPr lang="de-DE" sz="2800" dirty="0" err="1" smtClean="0"/>
              <a:t>prior</a:t>
            </a:r>
            <a:r>
              <a:rPr lang="de-DE" sz="2800" dirty="0" smtClean="0"/>
              <a:t> </a:t>
            </a:r>
            <a:r>
              <a:rPr lang="de-DE" sz="2800" dirty="0" err="1" smtClean="0"/>
              <a:t>key</a:t>
            </a:r>
            <a:r>
              <a:rPr lang="de-DE" sz="2800" dirty="0" smtClean="0"/>
              <a:t> </a:t>
            </a:r>
            <a:r>
              <a:rPr lang="de-DE" sz="2800" dirty="0" err="1" smtClean="0"/>
              <a:t>exchange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Only</a:t>
            </a:r>
            <a:r>
              <a:rPr lang="de-DE" sz="2800" dirty="0" smtClean="0"/>
              <a:t> </a:t>
            </a:r>
            <a:r>
              <a:rPr lang="de-DE" sz="2800" dirty="0" err="1" smtClean="0"/>
              <a:t>users</a:t>
            </a:r>
            <a:r>
              <a:rPr lang="de-DE" sz="2800" dirty="0" smtClean="0"/>
              <a:t> </a:t>
            </a:r>
            <a:r>
              <a:rPr lang="de-DE" sz="2800" dirty="0" err="1" smtClean="0"/>
              <a:t>identity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needed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Identities must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unique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Identities </a:t>
            </a:r>
            <a:r>
              <a:rPr lang="de-DE" sz="2800" dirty="0" err="1" smtClean="0"/>
              <a:t>consist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attributes</a:t>
            </a:r>
            <a:r>
              <a:rPr lang="de-DE" sz="2800" dirty="0" smtClean="0"/>
              <a:t> – </a:t>
            </a:r>
            <a:r>
              <a:rPr lang="de-DE" sz="2800" dirty="0" err="1" smtClean="0"/>
              <a:t>which</a:t>
            </a:r>
            <a:r>
              <a:rPr lang="de-DE" sz="2800" dirty="0" smtClean="0"/>
              <a:t> </a:t>
            </a:r>
            <a:r>
              <a:rPr lang="de-DE" sz="2800" dirty="0" err="1" smtClean="0"/>
              <a:t>may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arbitrary</a:t>
            </a:r>
            <a:r>
              <a:rPr lang="de-DE" sz="2800" dirty="0" smtClean="0"/>
              <a:t> </a:t>
            </a:r>
            <a:r>
              <a:rPr lang="de-DE" sz="2800" dirty="0" err="1" smtClean="0"/>
              <a:t>strings</a:t>
            </a:r>
            <a:r>
              <a:rPr lang="de-DE" sz="2800" dirty="0" smtClean="0"/>
              <a:t>, but also </a:t>
            </a:r>
            <a:r>
              <a:rPr lang="de-DE" sz="2800" dirty="0" err="1" smtClean="0"/>
              <a:t>biometrics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possible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Relies</a:t>
            </a:r>
            <a:r>
              <a:rPr lang="de-DE" sz="2800" dirty="0" smtClean="0"/>
              <a:t> on a PKG, </a:t>
            </a:r>
            <a:r>
              <a:rPr lang="de-DE" sz="2800" dirty="0" err="1" smtClean="0"/>
              <a:t>which</a:t>
            </a:r>
            <a:r>
              <a:rPr lang="de-DE" sz="2800" dirty="0" smtClean="0"/>
              <a:t> must </a:t>
            </a:r>
            <a:r>
              <a:rPr lang="de-DE" sz="2800" dirty="0" err="1" smtClean="0"/>
              <a:t>be</a:t>
            </a:r>
            <a:r>
              <a:rPr lang="de-DE" sz="2800" dirty="0" smtClean="0"/>
              <a:t> a </a:t>
            </a:r>
            <a:r>
              <a:rPr lang="de-DE" sz="2800" dirty="0" err="1" smtClean="0"/>
              <a:t>fully</a:t>
            </a:r>
            <a:r>
              <a:rPr lang="de-DE" sz="2800" dirty="0" smtClean="0"/>
              <a:t> </a:t>
            </a:r>
            <a:r>
              <a:rPr lang="de-DE" sz="2800" dirty="0" err="1" smtClean="0"/>
              <a:t>trusted</a:t>
            </a:r>
            <a:r>
              <a:rPr lang="de-DE" sz="2800" dirty="0" smtClean="0"/>
              <a:t> </a:t>
            </a:r>
            <a:r>
              <a:rPr lang="de-DE" sz="2800" dirty="0" err="1" smtClean="0"/>
              <a:t>server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Biometric</a:t>
            </a:r>
            <a:r>
              <a:rPr lang="de-DE" sz="2800" dirty="0" smtClean="0"/>
              <a:t> </a:t>
            </a:r>
            <a:r>
              <a:rPr lang="de-DE" sz="2800" dirty="0" err="1" smtClean="0"/>
              <a:t>authentication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obtain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private </a:t>
            </a:r>
            <a:r>
              <a:rPr lang="de-DE" sz="2800" dirty="0" err="1" smtClean="0"/>
              <a:t>keys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Relies</a:t>
            </a:r>
            <a:r>
              <a:rPr lang="de-DE" sz="2800" dirty="0" smtClean="0"/>
              <a:t> on a well </a:t>
            </a:r>
            <a:r>
              <a:rPr lang="de-DE" sz="2800" dirty="0" err="1" smtClean="0"/>
              <a:t>trained</a:t>
            </a:r>
            <a:r>
              <a:rPr lang="de-DE" sz="2800" dirty="0" smtClean="0"/>
              <a:t> </a:t>
            </a:r>
            <a:r>
              <a:rPr lang="de-DE" sz="2800" dirty="0" err="1" smtClean="0"/>
              <a:t>officer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detect</a:t>
            </a:r>
            <a:r>
              <a:rPr lang="de-DE" sz="2800" dirty="0" smtClean="0"/>
              <a:t> </a:t>
            </a:r>
            <a:r>
              <a:rPr lang="de-DE" sz="2800" dirty="0" err="1" smtClean="0"/>
              <a:t>imitations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Theoretical</a:t>
            </a:r>
            <a:r>
              <a:rPr lang="de-DE" sz="2800" dirty="0" smtClean="0"/>
              <a:t> </a:t>
            </a:r>
            <a:r>
              <a:rPr lang="de-DE" sz="2800" dirty="0" err="1" smtClean="0"/>
              <a:t>security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proven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Scheme</a:t>
            </a:r>
            <a:r>
              <a:rPr lang="de-DE" sz="2800" dirty="0" smtClean="0"/>
              <a:t> </a:t>
            </a:r>
            <a:r>
              <a:rPr lang="de-DE" sz="2800" dirty="0" err="1" smtClean="0"/>
              <a:t>could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broken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attacking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officer</a:t>
            </a:r>
            <a:endParaRPr lang="de-DE" sz="2800" dirty="0" smtClean="0"/>
          </a:p>
          <a:p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830997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2.1 Standard Identity </a:t>
            </a:r>
            <a:r>
              <a:rPr lang="de-DE" sz="2400" dirty="0" err="1" smtClean="0"/>
              <a:t>based</a:t>
            </a:r>
            <a:r>
              <a:rPr lang="de-DE" sz="2400" dirty="0" smtClean="0"/>
              <a:t> Encryption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6" name="Picture 2" descr="D:\Users\Guido\Desktop\Seminar BIT\questions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2000232" y="1428736"/>
            <a:ext cx="4932363" cy="39703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1.1 IBE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D:\Users\Guido\Desktop\Seminar BIT\schema_ib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857232"/>
            <a:ext cx="7045326" cy="5494337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285720" y="3429000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key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exchange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advance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1.1 IBE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D:\Users\Guido\Desktop\Seminar BIT\schema_ib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857232"/>
            <a:ext cx="7045326" cy="5494337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285720" y="3429000"/>
            <a:ext cx="3778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key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exchange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advance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identity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recipient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key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IBE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D:\Users\Guido\Desktop\Seminar BIT\schema_ib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857232"/>
            <a:ext cx="7045326" cy="5494337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285720" y="3429000"/>
            <a:ext cx="39324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key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exchange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advance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identity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recipient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key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Decrypt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fetching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key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PKG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1.1 IBE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Grafik 8" descr="ID_Based_Encryption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1071546"/>
            <a:ext cx="7572428" cy="48858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1.1 IBE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Grafik 8" descr="ID_Based_Encryption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1071546"/>
            <a:ext cx="7572428" cy="488584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572000" y="4143380"/>
            <a:ext cx="785818" cy="7143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aemer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1469</Words>
  <Application>Microsoft Office PowerPoint</Application>
  <PresentationFormat>Bildschirmpräsentation (4:3)</PresentationFormat>
  <Paragraphs>409</Paragraphs>
  <Slides>49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0" baseType="lpstr">
      <vt:lpstr>Larissa-Design</vt:lpstr>
      <vt:lpstr>Fuzzy Identity Based Encryption  based on the paper of Amit Sahai and Brent Waters  by: Guido Simon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Key Attribute Comparison</vt:lpstr>
      <vt:lpstr>Key Attribute Comparison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Guido</dc:creator>
  <cp:lastModifiedBy>Guido</cp:lastModifiedBy>
  <cp:revision>110</cp:revision>
  <dcterms:created xsi:type="dcterms:W3CDTF">2010-01-05T22:21:57Z</dcterms:created>
  <dcterms:modified xsi:type="dcterms:W3CDTF">2010-01-25T11:48:44Z</dcterms:modified>
</cp:coreProperties>
</file>