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7" r:id="rId3"/>
    <p:sldId id="257" r:id="rId4"/>
    <p:sldId id="308" r:id="rId5"/>
    <p:sldId id="263" r:id="rId6"/>
    <p:sldId id="260" r:id="rId7"/>
    <p:sldId id="261" r:id="rId8"/>
    <p:sldId id="270" r:id="rId9"/>
    <p:sldId id="262" r:id="rId10"/>
    <p:sldId id="271" r:id="rId11"/>
    <p:sldId id="264" r:id="rId12"/>
    <p:sldId id="272" r:id="rId13"/>
    <p:sldId id="269" r:id="rId14"/>
    <p:sldId id="311" r:id="rId15"/>
    <p:sldId id="283" r:id="rId16"/>
    <p:sldId id="278" r:id="rId17"/>
    <p:sldId id="279" r:id="rId18"/>
    <p:sldId id="280" r:id="rId19"/>
    <p:sldId id="281" r:id="rId20"/>
    <p:sldId id="282" r:id="rId21"/>
    <p:sldId id="284" r:id="rId22"/>
    <p:sldId id="277" r:id="rId23"/>
    <p:sldId id="275" r:id="rId24"/>
    <p:sldId id="285" r:id="rId25"/>
    <p:sldId id="290" r:id="rId26"/>
    <p:sldId id="286" r:id="rId27"/>
    <p:sldId id="287" r:id="rId28"/>
    <p:sldId id="288" r:id="rId29"/>
    <p:sldId id="289" r:id="rId30"/>
    <p:sldId id="292" r:id="rId31"/>
    <p:sldId id="276" r:id="rId32"/>
    <p:sldId id="312" r:id="rId33"/>
    <p:sldId id="291" r:id="rId34"/>
    <p:sldId id="293" r:id="rId35"/>
    <p:sldId id="294" r:id="rId36"/>
    <p:sldId id="295" r:id="rId37"/>
    <p:sldId id="296" r:id="rId38"/>
    <p:sldId id="299" r:id="rId39"/>
    <p:sldId id="300" r:id="rId40"/>
    <p:sldId id="297" r:id="rId41"/>
    <p:sldId id="301" r:id="rId42"/>
    <p:sldId id="302" r:id="rId43"/>
    <p:sldId id="298" r:id="rId44"/>
    <p:sldId id="303" r:id="rId45"/>
    <p:sldId id="304" r:id="rId46"/>
    <p:sldId id="305" r:id="rId47"/>
    <p:sldId id="306" r:id="rId48"/>
    <p:sldId id="273" r:id="rId49"/>
    <p:sldId id="258" r:id="rId50"/>
    <p:sldId id="309" r:id="rId51"/>
    <p:sldId id="274" r:id="rId52"/>
    <p:sldId id="310" r:id="rId53"/>
    <p:sldId id="314" r:id="rId54"/>
    <p:sldId id="25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xmlns:mc="http://schemas.openxmlformats.org/markup-compatibility/2006" xmlns:a14="http://schemas.microsoft.com/office/drawing/2010/main" val="000000" mc:Ignorable="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xmlns:mc="http://schemas.openxmlformats.org/markup-compatibility/2006" xmlns:a14="http://schemas.microsoft.com/office/drawing/2010/main" val="000000" mc:Ignorable="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006EA0-D8A4-4D37-89BD-FFD3A9DA4378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417FFB-5E7B-47DA-ACAF-F3066BBCA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0.png"/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.png"/><Relationship Id="rId7" Type="http://schemas.openxmlformats.org/officeDocument/2006/relationships/image" Target="../media/image231.png"/><Relationship Id="rId12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11" Type="http://schemas.openxmlformats.org/officeDocument/2006/relationships/image" Target="../media/image46.png"/><Relationship Id="rId5" Type="http://schemas.openxmlformats.org/officeDocument/2006/relationships/image" Target="../media/image211.png"/><Relationship Id="rId10" Type="http://schemas.openxmlformats.org/officeDocument/2006/relationships/image" Target="../media/image45.png"/><Relationship Id="rId4" Type="http://schemas.openxmlformats.org/officeDocument/2006/relationships/image" Target="../media/image201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Fuzzy Identity Based Signature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Based on P Yang et al 2008</a:t>
            </a:r>
          </a:p>
          <a:p>
            <a:endParaRPr lang="en-US" dirty="0"/>
          </a:p>
          <a:p>
            <a:r>
              <a:rPr lang="en-US" dirty="0" err="1" smtClean="0"/>
              <a:t>Kittipat</a:t>
            </a:r>
            <a:r>
              <a:rPr lang="en-US" dirty="0" smtClean="0"/>
              <a:t> </a:t>
            </a:r>
            <a:r>
              <a:rPr lang="en-US" dirty="0" err="1" smtClean="0"/>
              <a:t>Virochsiri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GF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e>
                    </m:d>
                  </m:oMath>
                </a14:m>
                <a:r>
                  <a:rPr lang="en-US" dirty="0" smtClean="0"/>
                  <a:t> be a finite field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q</m:t>
                    </m:r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elements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GF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</m:e>
                    </m:d>
                  </m:oMath>
                </a14:m>
                <a:r>
                  <a:rPr lang="en-US" dirty="0" smtClean="0"/>
                  <a:t> be the secret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t</m:t>
                        </m:r>
                        <m:r>
                          <a:rPr lang="en-US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Assign every player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with a unique field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Set of players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 can recover secret using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∈</m:t>
                        </m:r>
                        <m:r>
                          <a:rPr lang="en-US" i="1" smtClean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x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∈</m:t>
                        </m:r>
                        <m:r>
                          <a:rPr lang="en-US" i="1" smtClean="0">
                            <a:latin typeface="Cambria Math"/>
                          </a:rPr>
                          <m:t>S</m:t>
                        </m:r>
                        <m:r>
                          <a:rPr lang="en-US" i="1" smtClean="0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latin typeface="Cambria Math"/>
                          </a:rPr>
                          <m:t>l</m:t>
                        </m:r>
                        <m:r>
                          <a:rPr lang="en-US" i="1" smtClean="0">
                            <a:latin typeface="Cambria Math"/>
                          </a:rPr>
                          <m:t>≠</m:t>
                        </m:r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6" t="-786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Threshold Secret Sharing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Identity Based Signature (FIBS) scheme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Consisted of 4 steps: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Setup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Extract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FIBS schemes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8194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46482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24600" y="28194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24600" y="46482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k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1" idx="2"/>
            <a:endCxn id="7" idx="0"/>
          </p:cNvCxnSpPr>
          <p:nvPr/>
        </p:nvCxnSpPr>
        <p:spPr>
          <a:xfrm>
            <a:off x="20955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mk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params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7" idx="4"/>
            <a:endCxn id="18" idx="0"/>
          </p:cNvCxnSpPr>
          <p:nvPr/>
        </p:nvCxnSpPr>
        <p:spPr>
          <a:xfrm>
            <a:off x="20955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8" idx="0"/>
          </p:cNvCxnSpPr>
          <p:nvPr/>
        </p:nvCxnSpPr>
        <p:spPr>
          <a:xfrm>
            <a:off x="20955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  <a:endCxn id="19" idx="1"/>
          </p:cNvCxnSpPr>
          <p:nvPr/>
        </p:nvCxnSpPr>
        <p:spPr>
          <a:xfrm>
            <a:off x="2971800" y="3162300"/>
            <a:ext cx="10689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ID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3" idx="3"/>
            <a:endCxn id="8" idx="2"/>
          </p:cNvCxnSpPr>
          <p:nvPr/>
        </p:nvCxnSpPr>
        <p:spPr>
          <a:xfrm>
            <a:off x="678287" y="4991100"/>
            <a:ext cx="5409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8" idx="4"/>
            <a:endCxn id="36" idx="0"/>
          </p:cNvCxnSpPr>
          <p:nvPr/>
        </p:nvCxnSpPr>
        <p:spPr>
          <a:xfrm>
            <a:off x="2095500" y="533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6972300" y="205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2057400"/>
                <a:ext cx="457200" cy="45720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9" idx="2"/>
            <a:endCxn id="9" idx="0"/>
          </p:cNvCxnSpPr>
          <p:nvPr/>
        </p:nvCxnSpPr>
        <p:spPr>
          <a:xfrm>
            <a:off x="72009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3"/>
            <a:endCxn id="9" idx="2"/>
          </p:cNvCxnSpPr>
          <p:nvPr/>
        </p:nvCxnSpPr>
        <p:spPr>
          <a:xfrm>
            <a:off x="5031346" y="3162300"/>
            <a:ext cx="1293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3"/>
            <a:endCxn id="9" idx="3"/>
          </p:cNvCxnSpPr>
          <p:nvPr/>
        </p:nvCxnSpPr>
        <p:spPr>
          <a:xfrm flipV="1">
            <a:off x="2324100" y="3404767"/>
            <a:ext cx="4257162" cy="269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9" idx="4"/>
            <a:endCxn id="50" idx="0"/>
          </p:cNvCxnSpPr>
          <p:nvPr/>
        </p:nvCxnSpPr>
        <p:spPr>
          <a:xfrm>
            <a:off x="72009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  <a:endCxn id="10" idx="0"/>
          </p:cNvCxnSpPr>
          <p:nvPr/>
        </p:nvCxnSpPr>
        <p:spPr>
          <a:xfrm>
            <a:off x="72009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9" idx="3"/>
            <a:endCxn id="10" idx="6"/>
          </p:cNvCxnSpPr>
          <p:nvPr/>
        </p:nvCxnSpPr>
        <p:spPr>
          <a:xfrm>
            <a:off x="7429500" y="2286000"/>
            <a:ext cx="647700" cy="2705100"/>
          </a:xfrm>
          <a:prstGeom prst="curvedConnector3">
            <a:avLst>
              <a:gd name="adj1" fmla="val 1352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9" idx="2"/>
            <a:endCxn id="10" idx="2"/>
          </p:cNvCxnSpPr>
          <p:nvPr/>
        </p:nvCxnSpPr>
        <p:spPr>
          <a:xfrm>
            <a:off x="4536046" y="3390900"/>
            <a:ext cx="1788554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/>
              <p:cNvSpPr/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ID</m:t>
                      </m:r>
                      <m:r>
                        <a:rPr lang="en-US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>
            <a:stCxn id="63" idx="1"/>
            <a:endCxn id="10" idx="6"/>
          </p:cNvCxnSpPr>
          <p:nvPr/>
        </p:nvCxnSpPr>
        <p:spPr>
          <a:xfrm flipH="1">
            <a:off x="8077200" y="4991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869805" y="5867400"/>
            <a:ext cx="66219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mbria Math"/>
              </a:rPr>
              <a:t>0/1</a:t>
            </a:r>
            <a:endParaRPr lang="en-US" i="1" dirty="0">
              <a:latin typeface="Cambria Math"/>
            </a:endParaRPr>
          </a:p>
        </p:txBody>
      </p:sp>
      <p:cxnSp>
        <p:nvCxnSpPr>
          <p:cNvPr id="70" name="Straight Arrow Connector 69"/>
          <p:cNvCxnSpPr>
            <a:stCxn id="10" idx="4"/>
            <a:endCxn id="66" idx="0"/>
          </p:cNvCxnSpPr>
          <p:nvPr/>
        </p:nvCxnSpPr>
        <p:spPr>
          <a:xfrm>
            <a:off x="7200900" y="533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255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39" grpId="2" animBg="1"/>
      <p:bldP spid="50" grpId="0" animBg="1"/>
      <p:bldP spid="50" grpId="1" animBg="1"/>
      <p:bldP spid="63" grpId="0" animBg="1"/>
      <p:bldP spid="63" grpId="1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Unforgeable</a:t>
            </a:r>
            <a:r>
              <a:rPr lang="en-US" dirty="0" smtClean="0"/>
              <a:t> Fuzzy Identity Based Signature against Chosen-Message Attack (UF-FIBS-CMA)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0022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3657600" y="4038600"/>
                <a:ext cx="1905000" cy="76199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Adversary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038600"/>
                <a:ext cx="1905000" cy="761999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1100" y="2438400"/>
            <a:ext cx="1905000" cy="76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5"/>
            <a:endCxn id="3" idx="1"/>
          </p:cNvCxnSpPr>
          <p:nvPr/>
        </p:nvCxnSpPr>
        <p:spPr>
          <a:xfrm>
            <a:off x="2807119" y="3088808"/>
            <a:ext cx="1129462" cy="1061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663726">
                <a:off x="2759380" y="3512251"/>
                <a:ext cx="1042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params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63726">
                <a:off x="2759380" y="3512251"/>
                <a:ext cx="104220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62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3" idx="1"/>
            <a:endCxn id="4" idx="6"/>
          </p:cNvCxnSpPr>
          <p:nvPr/>
        </p:nvCxnSpPr>
        <p:spPr>
          <a:xfrm flipH="1" flipV="1">
            <a:off x="3086100" y="2819400"/>
            <a:ext cx="850481" cy="1330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416091" y="3265331"/>
                <a:ext cx="387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1" y="3265331"/>
                <a:ext cx="38722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r="-2187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705600" y="2318341"/>
            <a:ext cx="1447800" cy="144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Signing Oracle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33500" y="5143500"/>
            <a:ext cx="1333500" cy="13335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Key Oracle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15" idx="7"/>
          </p:cNvCxnSpPr>
          <p:nvPr/>
        </p:nvCxnSpPr>
        <p:spPr>
          <a:xfrm flipH="1">
            <a:off x="2471713" y="4419600"/>
            <a:ext cx="1185887" cy="919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6"/>
            <a:endCxn id="3" idx="2"/>
          </p:cNvCxnSpPr>
          <p:nvPr/>
        </p:nvCxnSpPr>
        <p:spPr>
          <a:xfrm flipV="1">
            <a:off x="2667000" y="4419600"/>
            <a:ext cx="990600" cy="139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7"/>
            <a:endCxn id="13" idx="2"/>
          </p:cNvCxnSpPr>
          <p:nvPr/>
        </p:nvCxnSpPr>
        <p:spPr>
          <a:xfrm flipV="1">
            <a:off x="5283619" y="3042241"/>
            <a:ext cx="1421981" cy="1107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3" idx="7"/>
          </p:cNvCxnSpPr>
          <p:nvPr/>
        </p:nvCxnSpPr>
        <p:spPr>
          <a:xfrm flipH="1">
            <a:off x="5283619" y="3554116"/>
            <a:ext cx="1634006" cy="596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 rot="19304233">
                <a:off x="2092996" y="4537308"/>
                <a:ext cx="1788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&lt;</m:t>
                      </m:r>
                      <m:r>
                        <a:rPr lang="en-US" i="1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4233">
                <a:off x="2092996" y="4537308"/>
                <a:ext cx="17881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4783" r="-6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872611" y="5420611"/>
                <a:ext cx="553357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11" y="5420611"/>
                <a:ext cx="553357" cy="396519"/>
              </a:xfrm>
              <a:prstGeom prst="rect">
                <a:avLst/>
              </a:prstGeom>
              <a:blipFill rotWithShape="1">
                <a:blip r:embed="rId6"/>
                <a:stretch>
                  <a:fillRect t="-4615" r="-1538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283619" y="3189805"/>
                <a:ext cx="974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𝛼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9" y="3189805"/>
                <a:ext cx="97494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750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100622" y="3854527"/>
                <a:ext cx="435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22" y="3854527"/>
                <a:ext cx="43588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1831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33893" y="5812128"/>
                <a:ext cx="1552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3" y="5812128"/>
                <a:ext cx="155241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4918" r="-62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3" idx="4"/>
            <a:endCxn id="28" idx="0"/>
          </p:cNvCxnSpPr>
          <p:nvPr/>
        </p:nvCxnSpPr>
        <p:spPr>
          <a:xfrm>
            <a:off x="4610100" y="4800599"/>
            <a:ext cx="0" cy="1011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110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2" grpId="0"/>
      <p:bldP spid="13" grpId="0" animBg="1"/>
      <p:bldP spid="15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 smtClean="0"/>
                  <a:t> be an adversary assumed to be a probabilistic Turing machine taking as input a security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85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Challenger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𝒞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runs the setup phase  of the algorithm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ells adversary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 smtClean="0"/>
                  <a:t> the public parameters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– Setup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21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issues private key queries and signature queries for any identities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adaptively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– 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01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eclares the target identity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from Phase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–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4567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issues private key queries for many identities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∩</m:t>
                        </m:r>
                        <m:r>
                          <a:rPr lang="en-US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d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issues signature queries for any identities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– 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668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is it?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e>
                        </m:acc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’s valid signature on the message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does not make a signature query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 smtClean="0"/>
                  <a:t> for identity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– Phase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059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 smtClean="0"/>
                  <a:t>’s success probability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Succ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FIBS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𝒜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UF</m:t>
                        </m:r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</a:rPr>
                          <m:t>FIBS</m:t>
                        </m:r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Verify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</m:acc>
                                <m:r>
                                  <a:rPr lang="en-US" i="1" dirty="0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 dirty="0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The fuzzy identity based signature scheme FIBS is said to be UF-FIBS-CMA secure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Succ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FIBS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𝒜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UF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FIBS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k</m:t>
                        </m:r>
                      </m:e>
                    </m:d>
                  </m:oMath>
                </a14:m>
                <a:r>
                  <a:rPr lang="en-US" dirty="0" smtClean="0"/>
                  <a:t> is negligible in the security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64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Fuzzy Identity-Based Encryption (FIBE) is</a:t>
            </a:r>
          </a:p>
          <a:p>
            <a:pPr lvl="1"/>
            <a:r>
              <a:rPr lang="en-US" dirty="0" smtClean="0"/>
              <a:t>as hard as decisional bilinear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pPr lvl="1"/>
            <a:r>
              <a:rPr lang="en-US" dirty="0" smtClean="0"/>
              <a:t>Chosen </a:t>
            </a:r>
            <a:r>
              <a:rPr lang="en-US" dirty="0" err="1" smtClean="0"/>
              <a:t>Chiphertext</a:t>
            </a:r>
            <a:r>
              <a:rPr lang="en-US" dirty="0" smtClean="0"/>
              <a:t> Attack secure</a:t>
            </a:r>
          </a:p>
          <a:p>
            <a:r>
              <a:rPr lang="en-US" dirty="0" smtClean="0"/>
              <a:t>FIBS is derived from FIBE and uses bilinear map</a:t>
            </a:r>
          </a:p>
          <a:p>
            <a:r>
              <a:rPr lang="en-US" dirty="0" smtClean="0"/>
              <a:t>Therefore, FIBS is</a:t>
            </a:r>
          </a:p>
          <a:p>
            <a:pPr lvl="1"/>
            <a:r>
              <a:rPr lang="en-US" dirty="0" smtClean="0"/>
              <a:t>as hard as the weaker CDH</a:t>
            </a:r>
          </a:p>
          <a:p>
            <a:pPr lvl="1"/>
            <a:r>
              <a:rPr lang="en-US" dirty="0" smtClean="0"/>
              <a:t>UF-CMA secure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10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6869805" y="5867400"/>
            <a:ext cx="66219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mbria Math"/>
              </a:rPr>
              <a:t>0/1</a:t>
            </a:r>
            <a:endParaRPr lang="en-US" i="1" dirty="0">
              <a:latin typeface="Cambria Math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24600" y="5867400"/>
            <a:ext cx="17526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mbria Math"/>
              </a:rPr>
              <a:t>invalid/valid</a:t>
            </a:r>
            <a:endParaRPr lang="en-US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/>
              <p:cNvSpPr/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ID</m:t>
                      </m:r>
                      <m:r>
                        <a:rPr lang="en-US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𝜔</m:t>
                      </m:r>
                      <m:r>
                        <a:rPr lang="en-US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762500"/>
                <a:ext cx="457200" cy="457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3810000"/>
                <a:ext cx="457200" cy="4572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867400"/>
                <a:ext cx="457200" cy="45720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ID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7" y="4762500"/>
                <a:ext cx="457200" cy="45720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mk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MK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810000"/>
                <a:ext cx="457200" cy="457200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params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k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46" y="2933700"/>
                <a:ext cx="990600" cy="457200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n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057400"/>
                <a:ext cx="457200" cy="457200"/>
              </a:xfrm>
              <a:prstGeom prst="round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FIBS schemes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8194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46482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24600" y="28194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24600" y="4648200"/>
            <a:ext cx="1752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2"/>
            <a:endCxn id="7" idx="0"/>
          </p:cNvCxnSpPr>
          <p:nvPr/>
        </p:nvCxnSpPr>
        <p:spPr>
          <a:xfrm>
            <a:off x="20955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4"/>
            <a:endCxn id="18" idx="0"/>
          </p:cNvCxnSpPr>
          <p:nvPr/>
        </p:nvCxnSpPr>
        <p:spPr>
          <a:xfrm>
            <a:off x="20955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8" idx="0"/>
          </p:cNvCxnSpPr>
          <p:nvPr/>
        </p:nvCxnSpPr>
        <p:spPr>
          <a:xfrm>
            <a:off x="20955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  <a:endCxn id="19" idx="1"/>
          </p:cNvCxnSpPr>
          <p:nvPr/>
        </p:nvCxnSpPr>
        <p:spPr>
          <a:xfrm>
            <a:off x="2971800" y="3162300"/>
            <a:ext cx="10689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3"/>
            <a:endCxn id="8" idx="2"/>
          </p:cNvCxnSpPr>
          <p:nvPr/>
        </p:nvCxnSpPr>
        <p:spPr>
          <a:xfrm>
            <a:off x="678287" y="4991100"/>
            <a:ext cx="5409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4"/>
            <a:endCxn id="36" idx="0"/>
          </p:cNvCxnSpPr>
          <p:nvPr/>
        </p:nvCxnSpPr>
        <p:spPr>
          <a:xfrm>
            <a:off x="2095500" y="533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6972300" y="2057400"/>
                <a:ext cx="457200" cy="4572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2057400"/>
                <a:ext cx="457200" cy="457200"/>
              </a:xfrm>
              <a:prstGeom prst="round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9" idx="2"/>
            <a:endCxn id="9" idx="0"/>
          </p:cNvCxnSpPr>
          <p:nvPr/>
        </p:nvCxnSpPr>
        <p:spPr>
          <a:xfrm>
            <a:off x="72009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3"/>
            <a:endCxn id="9" idx="2"/>
          </p:cNvCxnSpPr>
          <p:nvPr/>
        </p:nvCxnSpPr>
        <p:spPr>
          <a:xfrm>
            <a:off x="5031346" y="3162300"/>
            <a:ext cx="1293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3"/>
            <a:endCxn id="9" idx="3"/>
          </p:cNvCxnSpPr>
          <p:nvPr/>
        </p:nvCxnSpPr>
        <p:spPr>
          <a:xfrm flipV="1">
            <a:off x="2324100" y="3404767"/>
            <a:ext cx="4257162" cy="269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4"/>
            <a:endCxn id="50" idx="0"/>
          </p:cNvCxnSpPr>
          <p:nvPr/>
        </p:nvCxnSpPr>
        <p:spPr>
          <a:xfrm>
            <a:off x="72009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  <a:endCxn id="10" idx="0"/>
          </p:cNvCxnSpPr>
          <p:nvPr/>
        </p:nvCxnSpPr>
        <p:spPr>
          <a:xfrm>
            <a:off x="720090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9" idx="3"/>
            <a:endCxn id="10" idx="6"/>
          </p:cNvCxnSpPr>
          <p:nvPr/>
        </p:nvCxnSpPr>
        <p:spPr>
          <a:xfrm>
            <a:off x="7429500" y="2286000"/>
            <a:ext cx="647700" cy="2705100"/>
          </a:xfrm>
          <a:prstGeom prst="curvedConnector3">
            <a:avLst>
              <a:gd name="adj1" fmla="val 1352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9" idx="2"/>
            <a:endCxn id="10" idx="2"/>
          </p:cNvCxnSpPr>
          <p:nvPr/>
        </p:nvCxnSpPr>
        <p:spPr>
          <a:xfrm>
            <a:off x="4536046" y="3390900"/>
            <a:ext cx="1788554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1"/>
            <a:endCxn id="10" idx="6"/>
          </p:cNvCxnSpPr>
          <p:nvPr/>
        </p:nvCxnSpPr>
        <p:spPr>
          <a:xfrm flipH="1">
            <a:off x="8077200" y="4991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" idx="4"/>
            <a:endCxn id="66" idx="0"/>
          </p:cNvCxnSpPr>
          <p:nvPr/>
        </p:nvCxnSpPr>
        <p:spPr>
          <a:xfrm>
            <a:off x="7200900" y="533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076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7" grpId="0" animBg="1"/>
      <p:bldP spid="63" grpId="0" animBg="1"/>
      <p:bldP spid="45" grpId="0" animBg="1"/>
      <p:bldP spid="50" grpId="0" animBg="1"/>
      <p:bldP spid="36" grpId="0" animBg="1"/>
      <p:bldP spid="44" grpId="0" animBg="1"/>
      <p:bldP spid="43" grpId="0" animBg="1"/>
      <p:bldP spid="33" grpId="0" animBg="1"/>
      <p:bldP spid="42" grpId="0" animBg="1"/>
      <p:bldP spid="18" grpId="0" animBg="1"/>
      <p:bldP spid="37" grpId="0" animBg="1"/>
      <p:bldP spid="19" grpId="0" animBg="1"/>
      <p:bldP spid="11" grpId="0" animBg="1"/>
      <p:bldP spid="34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 are groups of the prime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Bilinear pairing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𝔾</m:t>
                    </m:r>
                    <m:r>
                      <a:rPr lang="en-US" i="1" dirty="0" smtClean="0">
                        <a:latin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𝔾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g</m:t>
                    </m:r>
                  </m:oMath>
                </a14:m>
                <a:r>
                  <a:rPr lang="en-US" dirty="0" smtClean="0"/>
                  <a:t> is a generator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𝔾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 smtClean="0"/>
                  <a:t>Identities are 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∈</m:t>
                        </m:r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l</m:t>
                        </m:r>
                        <m:r>
                          <a:rPr lang="en-US" i="1" dirty="0" smtClean="0">
                            <a:latin typeface="Cambria Math"/>
                          </a:rPr>
                          <m:t>≠</m:t>
                        </m:r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93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uniformly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be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1,…,</m:t>
                        </m:r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T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</m:sup>
                    </m:sSubSup>
                    <m:nary>
                      <m:naryPr>
                        <m:chr m:val="∏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n</m:t>
                        </m:r>
                        <m:r>
                          <a:rPr lang="en-US" i="1" smtClean="0">
                            <a:latin typeface="Cambria Math"/>
                          </a:rPr>
                          <m:t>+1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Select a random integer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Select a random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Public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PP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  <m:r>
                          <a:rPr lang="en-US" i="1" dirty="0" smtClean="0">
                            <a:latin typeface="Cambria Math"/>
                          </a:rPr>
                          <m:t>+</m:t>
                        </m:r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  <m:r>
                          <a:rPr lang="en-US" i="1" dirty="0" smtClean="0">
                            <a:latin typeface="Cambria Math"/>
                          </a:rPr>
                          <m:t>+4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Master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MK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9" t="-1415" r="-220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9302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637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d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degree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q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y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q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T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is a random number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defined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Extract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PP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MK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9302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684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bit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M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Select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nary>
                                          <m:naryPr>
                                            <m:chr m:val="∏"/>
                                            <m:limLoc m:val="subSup"/>
                                            <m:ctrlP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 dirty="0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 dirty="0" smtClean="0">
                                                    <a:latin typeface="Cambria Math"/>
                                                  </a:rPr>
                                                  <m:t>v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 smtClean="0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i="1" dirty="0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 smtClean="0">
                                                        <a:latin typeface="Cambria Math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 smtClean="0">
                                                        <a:latin typeface="Cambria Math"/>
                                                      </a:rPr>
                                                      <m:t>j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bSup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PP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latin typeface="Cambria Math"/>
                          </a:rPr>
                          <m:t>M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9302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416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∩</m:t>
                        </m:r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an arbitrary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-element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∩</m:t>
                    </m:r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 smtClean="0"/>
                  <a:t>Verify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 smtClean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nary>
                                      <m:naryPr>
                                        <m:chr m:val="∏"/>
                                        <m:limLoc m:val="subSup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m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a:rPr lang="en-US" i="1" smtClean="0"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Verify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PP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9302" b="-29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608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Identity Based Signature scheme</a:t>
                </a:r>
              </a:p>
              <a:p>
                <a:pPr lvl="1"/>
                <a:r>
                  <a:rPr lang="en-US" dirty="0" smtClean="0"/>
                  <a:t>With some error tolerance</a:t>
                </a:r>
              </a:p>
              <a:p>
                <a:r>
                  <a:rPr lang="en-US" dirty="0" smtClean="0"/>
                  <a:t>A signature issued by a user with identity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can be verified by another user with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are within a certain distance judged by some 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362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nary>
                                      <m:naryPr>
                                        <m:chr m:val="∏"/>
                                        <m:limLoc m:val="subSup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j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m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q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T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v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nary>
                                              <m:naryPr>
                                                <m:chr m:val="∏"/>
                                                <m:limLoc m:val="subSup"/>
                                                <m:ctrlP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m</m:t>
                                                </m:r>
                                              </m:sup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/>
                                                      </a:rPr>
                                                      <m:t>v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latin typeface="Cambria Math"/>
                                                      </a:rPr>
                                                      <m:t>j</m:t>
                                                    </m:r>
                                                  </m:sub>
                                                  <m:sup>
                                                    <m:sSub>
                                                      <m:sSubPr>
                                                        <m:ctrlPr>
                                                          <a:rPr lang="en-US" i="1" dirty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/>
                                                          </a:rPr>
                                                          <m:t>𝜇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/>
                                                          </a:rPr>
                                                          <m:t>j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bSup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nary>
                                      <m:naryPr>
                                        <m:chr m:val="∏"/>
                                        <m:limLoc m:val="subSup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j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m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q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dirty="0" smtClean="0">
                                    <a:solidFill>
                                      <a:srgbClr val="FF0000" mc:Ignorable="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 dirty="0" smtClean="0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 smtClean="0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dirty="0" smtClean="0">
                                    <a:solidFill>
                                      <a:srgbClr val="0070C0" mc:Ignorable="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0070C0" mc:Ignorable="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v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nary>
                                              <m:naryPr>
                                                <m:chr m:val="∏"/>
                                                <m:limLoc m:val="subSup"/>
                                                <m:ctrlP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  <m: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 dirty="0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m</m:t>
                                                </m:r>
                                              </m:sup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solidFill>
                                                          <a:srgbClr val="0070C0" mc:Ignorable="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solidFill>
                                                          <a:srgbClr val="0070C0" mc:Ignorable="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v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solidFill>
                                                          <a:srgbClr val="0070C0" mc:Ignorable="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j</m:t>
                                                    </m:r>
                                                  </m:sub>
                                                  <m:sup>
                                                    <m:sSub>
                                                      <m:sSubPr>
                                                        <m:ctrlPr>
                                                          <a:rPr lang="en-US" i="1" dirty="0">
                                                            <a:solidFill>
                                                              <a:srgbClr val="0070C0" mc:Ignorable="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solidFill>
                                                              <a:srgbClr val="0070C0" mc:Ignorable="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𝜇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solidFill>
                                                              <a:srgbClr val="0070C0" mc:Ignorable="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j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bSup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rgbClr val="0070C0" mc:Ignorable="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0070C0" mc:Ignorable=""/>
                                        </a:solidFill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smtClean="0">
                                    <a:solidFill>
                                      <a:srgbClr val="FF0000" mc:Ignorable="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solidFill>
                                                  <a:srgbClr val="FF0000" mc:Ignorable="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FF0000" mc:Ignorable=""/>
                                        </a:solidFill>
                                        <a:latin typeface="Cambria Math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 mc:Ignorable="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i="1" smtClean="0">
                                    <a:solidFill>
                                      <a:srgbClr val="0070C0" mc:Ignorable="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70C0" mc:Ignorable="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rgbClr val="0070C0" mc:Ignorable="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nary>
                                      <m:naryPr>
                                        <m:chr m:val="∏"/>
                                        <m:limLoc m:val="subSup"/>
                                        <m:ctrlP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j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70C0" mc:Ignorable=""/>
                                            </a:solidFill>
                                            <a:latin typeface="Cambria Math"/>
                                          </a:rPr>
                                          <m:t>m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70C0" mc:Ignorable=""/>
                                                </a:solidFill>
                                                <a:latin typeface="Cambria Math"/>
                                              </a:rPr>
                                              <m:t>j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70C0" mc:Ignorable=""/>
                                                    </a:solidFill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q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q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S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q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nary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y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98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Proof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32731" y="1939990"/>
            <a:ext cx="8231907" cy="4514377"/>
          </a:xfrm>
          <a:custGeom>
            <a:avLst/>
            <a:gdLst>
              <a:gd name="connsiteX0" fmla="*/ 221061 w 8231907"/>
              <a:gd name="connsiteY0" fmla="*/ 494117 h 4514377"/>
              <a:gd name="connsiteX1" fmla="*/ 1779404 w 8231907"/>
              <a:gd name="connsiteY1" fmla="*/ 30478 h 4514377"/>
              <a:gd name="connsiteX2" fmla="*/ 3350627 w 8231907"/>
              <a:gd name="connsiteY2" fmla="*/ 584269 h 4514377"/>
              <a:gd name="connsiteX3" fmla="*/ 2706683 w 8231907"/>
              <a:gd name="connsiteY3" fmla="*/ 1949430 h 4514377"/>
              <a:gd name="connsiteX4" fmla="*/ 3775630 w 8231907"/>
              <a:gd name="connsiteY4" fmla="*/ 2941103 h 4514377"/>
              <a:gd name="connsiteX5" fmla="*/ 5900644 w 8231907"/>
              <a:gd name="connsiteY5" fmla="*/ 2142613 h 4514377"/>
              <a:gd name="connsiteX6" fmla="*/ 5836249 w 8231907"/>
              <a:gd name="connsiteY6" fmla="*/ 622906 h 4514377"/>
              <a:gd name="connsiteX7" fmla="*/ 7059742 w 8231907"/>
              <a:gd name="connsiteY7" fmla="*/ 4720 h 4514377"/>
              <a:gd name="connsiteX8" fmla="*/ 8012779 w 8231907"/>
              <a:gd name="connsiteY8" fmla="*/ 378207 h 4514377"/>
              <a:gd name="connsiteX9" fmla="*/ 8128689 w 8231907"/>
              <a:gd name="connsiteY9" fmla="*/ 1099424 h 4514377"/>
              <a:gd name="connsiteX10" fmla="*/ 6750649 w 8231907"/>
              <a:gd name="connsiteY10" fmla="*/ 3997171 h 4514377"/>
              <a:gd name="connsiteX11" fmla="*/ 2178649 w 8231907"/>
              <a:gd name="connsiteY11" fmla="*/ 4499447 h 4514377"/>
              <a:gd name="connsiteX12" fmla="*/ 671821 w 8231907"/>
              <a:gd name="connsiteY12" fmla="*/ 3803987 h 4514377"/>
              <a:gd name="connsiteX13" fmla="*/ 53635 w 8231907"/>
              <a:gd name="connsiteY13" fmla="*/ 2219886 h 4514377"/>
              <a:gd name="connsiteX14" fmla="*/ 221061 w 8231907"/>
              <a:gd name="connsiteY14" fmla="*/ 494117 h 45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31907" h="4514377">
                <a:moveTo>
                  <a:pt x="221061" y="494117"/>
                </a:moveTo>
                <a:cubicBezTo>
                  <a:pt x="508689" y="129216"/>
                  <a:pt x="1257810" y="15453"/>
                  <a:pt x="1779404" y="30478"/>
                </a:cubicBezTo>
                <a:cubicBezTo>
                  <a:pt x="2300998" y="45503"/>
                  <a:pt x="3196081" y="264444"/>
                  <a:pt x="3350627" y="584269"/>
                </a:cubicBezTo>
                <a:cubicBezTo>
                  <a:pt x="3505174" y="904094"/>
                  <a:pt x="2635849" y="1556624"/>
                  <a:pt x="2706683" y="1949430"/>
                </a:cubicBezTo>
                <a:cubicBezTo>
                  <a:pt x="2777517" y="2342236"/>
                  <a:pt x="3243303" y="2908906"/>
                  <a:pt x="3775630" y="2941103"/>
                </a:cubicBezTo>
                <a:cubicBezTo>
                  <a:pt x="4307957" y="2973300"/>
                  <a:pt x="5557208" y="2528979"/>
                  <a:pt x="5900644" y="2142613"/>
                </a:cubicBezTo>
                <a:cubicBezTo>
                  <a:pt x="6244080" y="1756247"/>
                  <a:pt x="5643066" y="979222"/>
                  <a:pt x="5836249" y="622906"/>
                </a:cubicBezTo>
                <a:cubicBezTo>
                  <a:pt x="6029432" y="266590"/>
                  <a:pt x="6696987" y="45503"/>
                  <a:pt x="7059742" y="4720"/>
                </a:cubicBezTo>
                <a:cubicBezTo>
                  <a:pt x="7422497" y="-36063"/>
                  <a:pt x="7834621" y="195756"/>
                  <a:pt x="8012779" y="378207"/>
                </a:cubicBezTo>
                <a:cubicBezTo>
                  <a:pt x="8190937" y="560658"/>
                  <a:pt x="8339044" y="496263"/>
                  <a:pt x="8128689" y="1099424"/>
                </a:cubicBezTo>
                <a:cubicBezTo>
                  <a:pt x="7918334" y="1702585"/>
                  <a:pt x="7742322" y="3430501"/>
                  <a:pt x="6750649" y="3997171"/>
                </a:cubicBezTo>
                <a:cubicBezTo>
                  <a:pt x="5758976" y="4563841"/>
                  <a:pt x="3191787" y="4531644"/>
                  <a:pt x="2178649" y="4499447"/>
                </a:cubicBezTo>
                <a:cubicBezTo>
                  <a:pt x="1165511" y="4467250"/>
                  <a:pt x="1025990" y="4183914"/>
                  <a:pt x="671821" y="3803987"/>
                </a:cubicBezTo>
                <a:cubicBezTo>
                  <a:pt x="317652" y="3424060"/>
                  <a:pt x="122322" y="2769385"/>
                  <a:pt x="53635" y="2219886"/>
                </a:cubicBezTo>
                <a:cubicBezTo>
                  <a:pt x="-15052" y="1670387"/>
                  <a:pt x="-66567" y="859018"/>
                  <a:pt x="221061" y="494117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3657600" y="3733800"/>
                <a:ext cx="1905000" cy="76199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white"/>
                        </a:solidFill>
                        <a:latin typeface="Cambria Math"/>
                      </a:rPr>
                      <m:t>𝒜</m:t>
                    </m:r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733800"/>
                <a:ext cx="1905000" cy="761999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1100" y="2133600"/>
            <a:ext cx="1905000" cy="76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Setup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3" idx="1"/>
          </p:cNvCxnSpPr>
          <p:nvPr/>
        </p:nvCxnSpPr>
        <p:spPr>
          <a:xfrm>
            <a:off x="2807119" y="2784008"/>
            <a:ext cx="1129462" cy="1061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663726">
                <a:off x="2759380" y="3207451"/>
                <a:ext cx="1042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params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63726">
                <a:off x="2759380" y="3207451"/>
                <a:ext cx="104220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62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3" idx="1"/>
            <a:endCxn id="4" idx="6"/>
          </p:cNvCxnSpPr>
          <p:nvPr/>
        </p:nvCxnSpPr>
        <p:spPr>
          <a:xfrm flipH="1" flipV="1">
            <a:off x="3086100" y="2514600"/>
            <a:ext cx="850481" cy="1330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16091" y="2960531"/>
                <a:ext cx="483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1" y="2960531"/>
                <a:ext cx="48301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r="-1625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705600" y="2013541"/>
            <a:ext cx="1447800" cy="144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Signing Oracle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500" y="4838700"/>
            <a:ext cx="1333500" cy="13335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Private Key Oracle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3" idx="2"/>
            <a:endCxn id="15" idx="7"/>
          </p:cNvCxnSpPr>
          <p:nvPr/>
        </p:nvCxnSpPr>
        <p:spPr>
          <a:xfrm flipH="1">
            <a:off x="2471713" y="4114800"/>
            <a:ext cx="1185887" cy="919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6"/>
            <a:endCxn id="3" idx="2"/>
          </p:cNvCxnSpPr>
          <p:nvPr/>
        </p:nvCxnSpPr>
        <p:spPr>
          <a:xfrm flipV="1">
            <a:off x="2667000" y="4114800"/>
            <a:ext cx="990600" cy="139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7"/>
            <a:endCxn id="13" idx="2"/>
          </p:cNvCxnSpPr>
          <p:nvPr/>
        </p:nvCxnSpPr>
        <p:spPr>
          <a:xfrm flipV="1">
            <a:off x="5283619" y="2737441"/>
            <a:ext cx="1421981" cy="1107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3" idx="7"/>
          </p:cNvCxnSpPr>
          <p:nvPr/>
        </p:nvCxnSpPr>
        <p:spPr>
          <a:xfrm flipH="1">
            <a:off x="5283619" y="3249316"/>
            <a:ext cx="1634006" cy="596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9304233">
                <a:off x="2153718" y="4232508"/>
                <a:ext cx="1666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4233">
                <a:off x="2153718" y="4232508"/>
                <a:ext cx="166673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4608" r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2611" y="5115811"/>
                <a:ext cx="499239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11" y="5115811"/>
                <a:ext cx="499239" cy="391517"/>
              </a:xfrm>
              <a:prstGeom prst="rect">
                <a:avLst/>
              </a:prstGeom>
              <a:blipFill rotWithShape="1">
                <a:blip r:embed="rId6"/>
                <a:stretch>
                  <a:fillRect t="-4688" r="-1707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83619" y="2885005"/>
                <a:ext cx="963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9" y="2885005"/>
                <a:ext cx="9639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759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00622" y="3549727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22" y="3549727"/>
                <a:ext cx="3826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2063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12747" y="5302446"/>
                <a:ext cx="1552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47" y="5302446"/>
                <a:ext cx="155241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667" r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3" idx="4"/>
            <a:endCxn id="28" idx="1"/>
          </p:cNvCxnSpPr>
          <p:nvPr/>
        </p:nvCxnSpPr>
        <p:spPr>
          <a:xfrm>
            <a:off x="4610100" y="4495799"/>
            <a:ext cx="902647" cy="99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31" y="6172200"/>
                <a:ext cx="129246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g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a</m:t>
                              </m:r>
                            </m:sup>
                          </m:sSup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b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" y="6172200"/>
                <a:ext cx="1292469" cy="404983"/>
              </a:xfrm>
              <a:prstGeom prst="rect">
                <a:avLst/>
              </a:prstGeom>
              <a:blipFill rotWithShape="1">
                <a:blip r:embed="rId10"/>
                <a:stretch>
                  <a:fillRect r="-6132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00504" y="6090147"/>
                <a:ext cx="60824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g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ab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504" y="6090147"/>
                <a:ext cx="608243" cy="374270"/>
              </a:xfrm>
              <a:prstGeom prst="rect">
                <a:avLst/>
              </a:prstGeom>
              <a:blipFill rotWithShape="1">
                <a:blip r:embed="rId11"/>
                <a:stretch>
                  <a:fillRect t="-4918" r="-13000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1" idx="0"/>
            <a:endCxn id="9" idx="12"/>
          </p:cNvCxnSpPr>
          <p:nvPr/>
        </p:nvCxnSpPr>
        <p:spPr>
          <a:xfrm flipV="1">
            <a:off x="687266" y="5743977"/>
            <a:ext cx="317286" cy="428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0"/>
            <a:endCxn id="14" idx="1"/>
          </p:cNvCxnSpPr>
          <p:nvPr/>
        </p:nvCxnSpPr>
        <p:spPr>
          <a:xfrm>
            <a:off x="7083380" y="5937161"/>
            <a:ext cx="917124" cy="34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41311" y="5905481"/>
                <a:ext cx="1414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Simulator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311" y="5905481"/>
                <a:ext cx="141474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879" t="-6667" r="-689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8335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 smtClean="0"/>
                  <a:t> be an adversary that makes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l</m:t>
                    </m:r>
                    <m:r>
                      <a:rPr lang="en-US" i="1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r>
                  <a:rPr lang="en-US" dirty="0" smtClean="0"/>
                  <a:t> signature queries and produces a successful forgery against the scheme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t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there exists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dirty="0" smtClean="0"/>
                  <a:t> that solves the CDH problem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p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nl</m:t>
                        </m:r>
                      </m:den>
                    </m:f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 r="-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6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simulator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dirty="0" smtClean="0"/>
                  <a:t> is given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a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b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𝔾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of the CDH problem</a:t>
                </a:r>
              </a:p>
              <a:p>
                <a:r>
                  <a:rPr lang="en-US" dirty="0" smtClean="0"/>
                  <a:t>Must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ab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314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146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Select a random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Choose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random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0,…,</m:t>
                        </m:r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Random numbers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/>
                  <a:t> in the interval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0,…,2</m:t>
                        </m:r>
                        <m:r>
                          <a:rPr lang="en-US" i="1" dirty="0" smtClean="0">
                            <a:latin typeface="Cambria Math"/>
                          </a:rPr>
                          <m:t>l</m:t>
                        </m:r>
                        <m:r>
                          <a:rPr lang="en-US" i="1" dirty="0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Random exponents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820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b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Choose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degree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degree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u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∀</m:t>
                    </m:r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u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u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n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T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</m:sup>
                    </m:sSubSup>
                    <m:nary>
                      <m:naryPr>
                        <m:chr m:val="∏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n</m:t>
                        </m:r>
                        <m:r>
                          <a:rPr lang="en-US" i="1" smtClean="0">
                            <a:latin typeface="Cambria Math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u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e>
                                    </m:d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f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</a:rPr>
                          <m:t>u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PP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kl</m:t>
                            </m:r>
                          </m:sup>
                        </m:sSub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=1,…,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0" t="-2044" r="-7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Answer private key query on identity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𝛾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  <m:r>
                          <a:rPr lang="en-US" i="1" dirty="0" smtClean="0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Γ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𝛾</m:t>
                    </m:r>
                    <m:r>
                      <a:rPr lang="en-US" i="1" dirty="0" smtClean="0">
                        <a:latin typeface="Cambria Math"/>
                      </a:rPr>
                      <m:t>∩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Γ</m:t>
                    </m:r>
                    <m:r>
                      <a:rPr lang="en-US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Γ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35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Cambria Math"/>
                  </a:rPr>
                  <a:t>Define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i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𝛾</m:t>
                    </m:r>
                  </m:oMath>
                </a14:m>
                <a:endParaRPr lang="en-US" dirty="0">
                  <a:latin typeface="Cambria Math"/>
                </a:endParaRPr>
              </a:p>
              <a:p>
                <a:r>
                  <a:rPr lang="en-US" dirty="0" smtClean="0">
                    <a:latin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i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T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are chosen randomly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dirty="0">
                  <a:latin typeface="Cambria Math"/>
                </a:endParaRPr>
              </a:p>
              <a:p>
                <a:r>
                  <a:rPr lang="en-US" dirty="0">
                    <a:latin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i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𝛾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 dirty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e>
                    </m:d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f</m:t>
                                    </m:r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sup>
                                    </m:s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u</m:t>
                                    </m:r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den>
                                </m:f>
                              </m:sup>
                            </m:sSubSup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sSup>
                                          <m:sSupPr>
                                            <m:ctrlPr>
                                              <a:rPr lang="en-US" i="1" dirty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</m:sup>
                                        </m:s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u</m:t>
                                        </m:r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p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 smtClean="0">
                                                <a:latin typeface="Cambria Math"/>
                                              </a:rPr>
                                              <m:t>i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Cambria Math"/>
                  </a:rPr>
                  <a:t/>
                </a:r>
                <a:br>
                  <a:rPr lang="en-US" dirty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f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u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den>
                                </m:f>
                              </m:sup>
                            </m:sSubSup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0,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d</m:t>
                    </m:r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>
                    <a:latin typeface="Cambria Math"/>
                  </a:rPr>
                  <a:t> degree polynomial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>
                    <a:latin typeface="Cambria Math"/>
                  </a:rPr>
                  <a:t>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a</m:t>
                    </m:r>
                  </m:oMath>
                </a14:m>
                <a:endParaRPr lang="en-US" dirty="0" smtClean="0">
                  <a:latin typeface="Cambria Math"/>
                </a:endParaRPr>
              </a:p>
              <a:p>
                <a:r>
                  <a:rPr lang="en-US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a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n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u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</m:den>
                        </m:f>
                      </m:e>
                    </m:d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0,</m:t>
                        </m:r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e>
                    </m:d>
                  </m:oMath>
                </a14:m>
                <a:endParaRPr lang="en-US" dirty="0">
                  <a:latin typeface="Cambria Math"/>
                </a:endParaRPr>
              </a:p>
              <a:p>
                <a:r>
                  <a:rPr lang="en-US" dirty="0">
                    <a:latin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i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𝛾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it can be shown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</m:sSub>
                      </m:sup>
                    </m:sSubSup>
                    <m:r>
                      <a:rPr lang="en-US" i="1" dirty="0">
                        <a:latin typeface="Cambria Math"/>
                      </a:rPr>
                      <m:t>T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Attribute-based signature</a:t>
            </a:r>
          </a:p>
          <a:p>
            <a:r>
              <a:rPr lang="en-US" dirty="0" smtClean="0"/>
              <a:t>Biometric identity based signature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834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Answer signature query on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M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F</m:t>
                    </m:r>
                    <m:r>
                      <a:rPr lang="en-US" i="1" dirty="0" smtClean="0">
                        <a:latin typeface="Cambria Math"/>
                      </a:rPr>
                      <m:t>=−2</m:t>
                    </m:r>
                    <m:r>
                      <a:rPr lang="en-US" i="1" dirty="0" smtClean="0">
                        <a:latin typeface="Cambria Math"/>
                      </a:rPr>
                      <m:t>kl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J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F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≡0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, then the simulator aborts</a:t>
                </a:r>
              </a:p>
              <a:p>
                <a:r>
                  <a:rPr lang="en-US" dirty="0" smtClean="0"/>
                  <a:t>Select a random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Λ</m:t>
                    </m:r>
                    <m:r>
                      <a:rPr lang="en-US" i="1" dirty="0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667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chosen randomly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d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 dirty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0,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i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F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J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F</m:t>
                                </m:r>
                              </m:sup>
                            </m:sSub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F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</m:den>
                    </m:f>
                  </m:oMath>
                </a14:m>
                <a:r>
                  <a:rPr lang="en-US" dirty="0" smtClean="0"/>
                  <a:t>, it can be shown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  <m:r>
                          <a:rPr lang="en-US" i="1" dirty="0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T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limLoc m:val="subSup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m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Output a valid forgery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/>
                          </a:rPr>
                          <m:t>⋯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m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dirty="0" smtClean="0"/>
                  <a:t> for identity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=−2</m:t>
                    </m:r>
                    <m:r>
                      <a:rPr lang="en-US" i="1" dirty="0" smtClean="0">
                        <a:latin typeface="Cambria Math"/>
                      </a:rPr>
                      <m:t>kl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m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j</m:t>
                            </m:r>
                          </m:sub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≢0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, then aborts.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Forgery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292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T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limLoc m:val="subSup"/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m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j</m:t>
                                        </m:r>
                                      </m:sub>
                                      <m:sup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b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i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Forgery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Select a random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⊂</m:t>
                    </m:r>
                    <m:r>
                      <a:rPr lang="en-US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d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  <m:r>
                          <a:rPr lang="en-US" i="1" dirty="0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Cambria Math"/>
                  </a:rPr>
                  <a:t/>
                </a:r>
                <a:br>
                  <a:rPr lang="en-US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ab</m:t>
                        </m:r>
                      </m:sup>
                    </m:sSup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smtClean="0">
                            <a:latin typeface="Cambria Math"/>
                          </a:rPr>
                          <m:t>i</m:t>
                        </m:r>
                        <m:r>
                          <a:rPr lang="en-US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g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J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>
                    <a:latin typeface="Cambria Math"/>
                  </a:rPr>
                  <a:t/>
                </a:r>
                <a:br>
                  <a:rPr lang="en-US" dirty="0">
                    <a:latin typeface="Cambria Math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  <m:r>
                          <a:rPr lang="en-US" i="1" dirty="0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i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i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i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g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Forgery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dirty="0" smtClean="0"/>
                  <a:t> could solve the CDH instance by outputting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∙</m:t>
                    </m:r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ab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the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simulation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not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aborting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F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≢0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mod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/>
                              </a:rPr>
                              <m:t>≡0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mod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/>
                                  </a:rPr>
                                  <m:t>p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p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l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latin typeface="Cambria Math"/>
                          </a:rPr>
                          <m:t>nl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p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nl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the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simulation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not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aborting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p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nl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827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Privacy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Capture and replay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anonymity for signer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28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Bilinear Pairing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Computational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Threshold Secret Sharing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secure when forgery of identity can be detected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and replay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602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Allows identity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to issue a signature that identity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can verify</a:t>
                </a:r>
              </a:p>
              <a:p>
                <a:pPr lvl="1"/>
                <a:r>
                  <a:rPr lang="en-US" dirty="0" smtClean="0"/>
                  <a:t>Provided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are within some distance</a:t>
                </a:r>
              </a:p>
              <a:p>
                <a:r>
                  <a:rPr lang="en-US" dirty="0" err="1" smtClean="0"/>
                  <a:t>Unforgeable</a:t>
                </a:r>
                <a:r>
                  <a:rPr lang="en-US" dirty="0"/>
                  <a:t> </a:t>
                </a:r>
                <a:r>
                  <a:rPr lang="en-US" dirty="0" smtClean="0"/>
                  <a:t>against adaptively chosen message attack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242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Dan </a:t>
            </a:r>
            <a:r>
              <a:rPr lang="en-US" dirty="0" err="1" smtClean="0"/>
              <a:t>Boneh</a:t>
            </a:r>
            <a:r>
              <a:rPr lang="en-US" dirty="0" smtClean="0"/>
              <a:t> and Matthew K. Franklin. Identity-based encryption from the </a:t>
            </a:r>
            <a:r>
              <a:rPr lang="en-US" dirty="0" err="1" smtClean="0"/>
              <a:t>weil</a:t>
            </a:r>
            <a:r>
              <a:rPr lang="en-US" dirty="0" smtClean="0"/>
              <a:t> pairing. In </a:t>
            </a:r>
            <a:r>
              <a:rPr lang="en-US" i="1" dirty="0" smtClean="0"/>
              <a:t>CRYPTO ’01: Proceedings of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Annual International Cryptography Conference on Advance in Cryptology</a:t>
            </a:r>
            <a:r>
              <a:rPr lang="en-US" dirty="0" smtClean="0"/>
              <a:t>, page 213-229, London, UK, 2001. Springer-</a:t>
            </a:r>
            <a:r>
              <a:rPr lang="en-US" dirty="0" err="1" smtClean="0"/>
              <a:t>Verlag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Jin Li and </a:t>
            </a:r>
            <a:r>
              <a:rPr lang="en-US" dirty="0" err="1" smtClean="0"/>
              <a:t>Kwangjo</a:t>
            </a:r>
            <a:r>
              <a:rPr lang="en-US" dirty="0" smtClean="0"/>
              <a:t> Kim. Attribute-based ring signature. Cryptology </a:t>
            </a:r>
            <a:r>
              <a:rPr lang="en-US" dirty="0" err="1" smtClean="0"/>
              <a:t>ePrint</a:t>
            </a:r>
            <a:r>
              <a:rPr lang="en-US" dirty="0" smtClean="0"/>
              <a:t> Archive, Report 2008/394, 2008.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Sahai</a:t>
            </a:r>
            <a:r>
              <a:rPr lang="en-US" dirty="0" smtClean="0"/>
              <a:t> and Brent Waters. Fuzzy Identity-Based encryption. In </a:t>
            </a:r>
            <a:r>
              <a:rPr lang="en-US" i="1" dirty="0" smtClean="0"/>
              <a:t>Advance in Cryptography – EUROCRYPT 2005</a:t>
            </a:r>
            <a:r>
              <a:rPr lang="en-US" dirty="0" smtClean="0"/>
              <a:t>, page 457-473. 2005.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Siamak</a:t>
            </a:r>
            <a:r>
              <a:rPr lang="en-US" dirty="0" smtClean="0"/>
              <a:t> F </a:t>
            </a:r>
            <a:r>
              <a:rPr lang="en-US" dirty="0" err="1" smtClean="0"/>
              <a:t>Shahandashti</a:t>
            </a:r>
            <a:r>
              <a:rPr lang="en-US" dirty="0" smtClean="0"/>
              <a:t> and </a:t>
            </a:r>
            <a:r>
              <a:rPr lang="en-US" dirty="0" err="1" smtClean="0"/>
              <a:t>Reihaneh</a:t>
            </a:r>
            <a:r>
              <a:rPr lang="en-US" dirty="0" smtClean="0"/>
              <a:t> </a:t>
            </a:r>
            <a:r>
              <a:rPr lang="en-US" dirty="0" err="1" smtClean="0"/>
              <a:t>Safavi-Naini</a:t>
            </a:r>
            <a:r>
              <a:rPr lang="en-US" dirty="0" smtClean="0"/>
              <a:t>. Threshold attribute-based signatures and their application to anonymous credential systems. Cryptology </a:t>
            </a:r>
            <a:r>
              <a:rPr lang="en-US" dirty="0" err="1" smtClean="0"/>
              <a:t>ePrint</a:t>
            </a:r>
            <a:r>
              <a:rPr lang="en-US" dirty="0" smtClean="0"/>
              <a:t> Archive, Report 2009/126, 2009.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Brent Waters. Efficient Identity-Based encryption without random oracles. In </a:t>
            </a:r>
            <a:r>
              <a:rPr lang="en-US" i="1" dirty="0" smtClean="0"/>
              <a:t>Advance in Cryptography – EUROCRYPT 2005</a:t>
            </a:r>
            <a:r>
              <a:rPr lang="en-US" dirty="0" smtClean="0"/>
              <a:t>, page 114-127. 2005.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Piyi</a:t>
            </a:r>
            <a:r>
              <a:rPr lang="en-US" dirty="0" smtClean="0"/>
              <a:t> Yang, </a:t>
            </a:r>
            <a:r>
              <a:rPr lang="en-US" dirty="0" err="1" smtClean="0"/>
              <a:t>Zhenfu</a:t>
            </a:r>
            <a:r>
              <a:rPr lang="en-US" dirty="0" smtClean="0"/>
              <a:t> Cao, and </a:t>
            </a:r>
            <a:r>
              <a:rPr lang="en-US" dirty="0" err="1" smtClean="0"/>
              <a:t>Xiaolei</a:t>
            </a:r>
            <a:r>
              <a:rPr lang="en-US" dirty="0" smtClean="0"/>
              <a:t> Dong. Fuzzy identity based signature. Cryptology </a:t>
            </a:r>
            <a:r>
              <a:rPr lang="en-US" dirty="0" err="1" smtClean="0"/>
              <a:t>ePrint</a:t>
            </a:r>
            <a:r>
              <a:rPr lang="en-US" dirty="0" smtClean="0"/>
              <a:t> Archive, Report 2008/002, 2008.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9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G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 be multiplicative groups of the same prime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Bilinear pairing is a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G</m:t>
                    </m:r>
                    <m:r>
                      <a:rPr lang="en-US" i="1" dirty="0" smtClean="0">
                        <a:latin typeface="Cambria Math"/>
                      </a:rPr>
                      <m:t> ×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 →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G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 with following properties:</a:t>
                </a:r>
              </a:p>
              <a:p>
                <a:pPr lvl="1"/>
                <a:r>
                  <a:rPr lang="en-US" dirty="0" smtClean="0"/>
                  <a:t>Bilinear: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u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v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b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e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u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v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ab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G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b</m:t>
                    </m:r>
                    <m:r>
                      <a:rPr lang="en-US" i="1" dirty="0" smtClean="0">
                        <a:latin typeface="Cambria Math"/>
                      </a:rPr>
                      <m:t>∈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Non-degeneracy: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∃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u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Computability: It is efficient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pairing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796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Diffie</a:t>
            </a:r>
            <a:r>
              <a:rPr lang="en-US" dirty="0" smtClean="0"/>
              <a:t>-Hellman (CDH)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181100" y="2438400"/>
                <a:ext cx="1905000" cy="19050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Challenger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438400"/>
                <a:ext cx="1905000" cy="1905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248400" y="2476500"/>
                <a:ext cx="1828800" cy="18288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Adversary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476500"/>
                <a:ext cx="1828800" cy="1828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3086100" y="3390900"/>
            <a:ext cx="3162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5650" y="2772528"/>
                <a:ext cx="27432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g</m:t>
                          </m:r>
                          <m:r>
                            <a:rPr lang="en-US" i="1" dirty="0">
                              <a:latin typeface="Cambria Math"/>
                            </a:rPr>
                            <m:t>, </m:t>
                          </m:r>
                          <m:r>
                            <a:rPr lang="en-US" i="1" dirty="0">
                              <a:latin typeface="Cambria Math"/>
                            </a:rPr>
                            <m:t>A</m:t>
                          </m:r>
                          <m:r>
                            <a:rPr lang="en-US" i="1" dirty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a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B</m:t>
                          </m:r>
                          <m:r>
                            <a:rPr lang="en-US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b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650" y="2772528"/>
                <a:ext cx="2743200" cy="404983"/>
              </a:xfrm>
              <a:prstGeom prst="rect">
                <a:avLst/>
              </a:prstGeom>
              <a:blipFill rotWithShape="1">
                <a:blip r:embed="rId4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38265" y="5562600"/>
                <a:ext cx="1049069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g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ab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65" y="5562600"/>
                <a:ext cx="1049069" cy="374270"/>
              </a:xfrm>
              <a:prstGeom prst="rect">
                <a:avLst/>
              </a:prstGeom>
              <a:blipFill rotWithShape="1">
                <a:blip r:embed="rId5"/>
                <a:stretch>
                  <a:fillRect t="-4918" r="-697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5" idx="4"/>
            <a:endCxn id="10" idx="0"/>
          </p:cNvCxnSpPr>
          <p:nvPr/>
        </p:nvCxnSpPr>
        <p:spPr>
          <a:xfrm>
            <a:off x="7162800" y="4305300"/>
            <a:ext cx="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49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advantage if: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ℬ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g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a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b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ab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computational (t,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 - DH assumption holds if no polynomial-time adversary has at least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advantage in solving the game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101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CDH Assumption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96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3581400" y="2286000"/>
            <a:ext cx="0" cy="4038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Threshold Secret Sharing Scheme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43434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3429000"/>
            <a:ext cx="19050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2895600"/>
            <a:ext cx="19050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71800" y="3657600"/>
            <a:ext cx="2971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53000" y="39624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4544367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3733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4267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895D1D" mc:Ignorable=""/>
      </a:dk2>
      <a:lt2>
        <a:srgbClr xmlns:mc="http://schemas.openxmlformats.org/markup-compatibility/2006" xmlns:a14="http://schemas.microsoft.com/office/drawing/2010/main" val="ECE9C6" mc:Ignorable=""/>
      </a:lt2>
      <a:accent1>
        <a:srgbClr xmlns:mc="http://schemas.openxmlformats.org/markup-compatibility/2006" xmlns:a14="http://schemas.microsoft.com/office/drawing/2010/main" val="873624" mc:Ignorable=""/>
      </a:accent1>
      <a:accent2>
        <a:srgbClr xmlns:mc="http://schemas.openxmlformats.org/markup-compatibility/2006" xmlns:a14="http://schemas.microsoft.com/office/drawing/2010/main" val="D6862D" mc:Ignorable=""/>
      </a:accent2>
      <a:accent3>
        <a:srgbClr xmlns:mc="http://schemas.openxmlformats.org/markup-compatibility/2006" xmlns:a14="http://schemas.microsoft.com/office/drawing/2010/main" val="D0BE40" mc:Ignorable=""/>
      </a:accent3>
      <a:accent4>
        <a:srgbClr xmlns:mc="http://schemas.openxmlformats.org/markup-compatibility/2006" xmlns:a14="http://schemas.microsoft.com/office/drawing/2010/main" val="877F6C" mc:Ignorable=""/>
      </a:accent4>
      <a:accent5>
        <a:srgbClr xmlns:mc="http://schemas.openxmlformats.org/markup-compatibility/2006" xmlns:a14="http://schemas.microsoft.com/office/drawing/2010/main" val="972109" mc:Ignorable=""/>
      </a:accent5>
      <a:accent6>
        <a:srgbClr xmlns:mc="http://schemas.openxmlformats.org/markup-compatibility/2006" xmlns:a14="http://schemas.microsoft.com/office/drawing/2010/main" val="AEB795" mc:Ignorable=""/>
      </a:accent6>
      <a:hlink>
        <a:srgbClr xmlns:mc="http://schemas.openxmlformats.org/markup-compatibility/2006" xmlns:a14="http://schemas.microsoft.com/office/drawing/2010/main" val="CC9900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xmlns:mc="http://schemas.openxmlformats.org/markup-compatibility/2006" xmlns:a14="http://schemas.microsoft.com/office/drawing/2010/main" val="000000" mc:Ignorable="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2765</TotalTime>
  <Words>2901</Words>
  <Application>Microsoft Office PowerPoint</Application>
  <PresentationFormat>On-screen Show (4:3)</PresentationFormat>
  <Paragraphs>280</Paragraphs>
  <Slides>54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Hardcover</vt:lpstr>
      <vt:lpstr>Fuzzy Identity Based Signature</vt:lpstr>
      <vt:lpstr>Introduction</vt:lpstr>
      <vt:lpstr>What is it?</vt:lpstr>
      <vt:lpstr>Applications</vt:lpstr>
      <vt:lpstr>Preliminaries</vt:lpstr>
      <vt:lpstr>Bilinear pairing</vt:lpstr>
      <vt:lpstr>Computational Diffie-Hellman (CDH)</vt:lpstr>
      <vt:lpstr>CDH Assumption</vt:lpstr>
      <vt:lpstr>Threshold Secret Sharing Scheme</vt:lpstr>
      <vt:lpstr>Threshold Secret Sharing Scheme</vt:lpstr>
      <vt:lpstr>Fuzzy Identity Based Signature (FIBS) scheme</vt:lpstr>
      <vt:lpstr>FIBS schemes</vt:lpstr>
      <vt:lpstr>Security Model</vt:lpstr>
      <vt:lpstr>Security Model</vt:lpstr>
      <vt:lpstr>Assumption</vt:lpstr>
      <vt:lpstr>The game – Setup Phase</vt:lpstr>
      <vt:lpstr>The game – Phase 1</vt:lpstr>
      <vt:lpstr>The game – Phase 2</vt:lpstr>
      <vt:lpstr>The game – Phase 3</vt:lpstr>
      <vt:lpstr>The game – Phase 4</vt:lpstr>
      <vt:lpstr>Definition</vt:lpstr>
      <vt:lpstr>Note</vt:lpstr>
      <vt:lpstr>The Scheme</vt:lpstr>
      <vt:lpstr>FIBS schemes</vt:lpstr>
      <vt:lpstr>Building Blocks</vt:lpstr>
      <vt:lpstr>Setup(n,d)</vt:lpstr>
      <vt:lpstr>Extract(PP,MK,ω)</vt:lpstr>
      <vt:lpstr>Sign(PP,K_ω,M)</vt:lpstr>
      <vt:lpstr>Verify(PP,ω^′,M,σ)</vt:lpstr>
      <vt:lpstr>Correctness check</vt:lpstr>
      <vt:lpstr>Security Proof</vt:lpstr>
      <vt:lpstr>Security Game</vt:lpstr>
      <vt:lpstr>Theorem</vt:lpstr>
      <vt:lpstr>Goal</vt:lpstr>
      <vt:lpstr>Setup</vt:lpstr>
      <vt:lpstr>Setup</vt:lpstr>
      <vt:lpstr>Private Key Oracle</vt:lpstr>
      <vt:lpstr>Private Key Oracle</vt:lpstr>
      <vt:lpstr>Private Key Oracle</vt:lpstr>
      <vt:lpstr>Signing Oracle</vt:lpstr>
      <vt:lpstr>Signing Oracle</vt:lpstr>
      <vt:lpstr>Signing Oracle</vt:lpstr>
      <vt:lpstr>Signing Oracle</vt:lpstr>
      <vt:lpstr>Producing Forgery</vt:lpstr>
      <vt:lpstr>Producing Forgery</vt:lpstr>
      <vt:lpstr>Producing Forgery</vt:lpstr>
      <vt:lpstr>Solving CDH</vt:lpstr>
      <vt:lpstr>Issues</vt:lpstr>
      <vt:lpstr>Privacy</vt:lpstr>
      <vt:lpstr>Capture and replay</vt:lpstr>
      <vt:lpstr>Conclusion</vt:lpstr>
      <vt:lpstr>Conclusion</vt:lpstr>
      <vt:lpstr>Thank you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Identity Based Signature</dc:title>
  <dc:creator>Kittipat Virochsiri</dc:creator>
  <cp:lastModifiedBy>Kittipat Virochsiri</cp:lastModifiedBy>
  <cp:revision>150</cp:revision>
  <dcterms:created xsi:type="dcterms:W3CDTF">2010-01-12T19:21:11Z</dcterms:created>
  <dcterms:modified xsi:type="dcterms:W3CDTF">2010-01-24T19:15:52Z</dcterms:modified>
</cp:coreProperties>
</file>