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18"/>
  </p:notesMasterIdLst>
  <p:sldIdLst>
    <p:sldId id="256" r:id="rId2"/>
    <p:sldId id="272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71" r:id="rId15"/>
    <p:sldId id="269" r:id="rId16"/>
    <p:sldId id="270" r:id="rId1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8450" autoAdjust="0"/>
  </p:normalViewPr>
  <p:slideViewPr>
    <p:cSldViewPr>
      <p:cViewPr>
        <p:scale>
          <a:sx n="66" d="100"/>
          <a:sy n="66" d="100"/>
        </p:scale>
        <p:origin x="-811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C8BB25-45D4-43A5-B5AC-6A6F4F307266}" type="datetimeFigureOut">
              <a:rPr lang="de-DE" smtClean="0"/>
              <a:t>07.02.2011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1F77BB-3500-4FE1-8F8B-379298C1C9B0}" type="slidenum">
              <a:rPr lang="de-DE" smtClean="0"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8D60034-4245-44D7-BCE8-5C6B4B809965}" type="datetime1">
              <a:rPr lang="de-DE" smtClean="0"/>
              <a:t>07.02.2011</a:t>
            </a:fld>
            <a:endParaRPr lang="de-DE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ADDCFFB-F652-49EE-BEF1-725DD96DF48C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8AF7CA-692A-4E9C-B41F-F294EE7D6556}" type="datetime1">
              <a:rPr lang="de-DE" smtClean="0"/>
              <a:t>07.02.2011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DDCFFB-F652-49EE-BEF1-725DD96DF48C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4C1907-0A18-4DA5-A774-716DA36401DD}" type="datetime1">
              <a:rPr lang="de-DE" smtClean="0"/>
              <a:t>07.02.2011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DDCFFB-F652-49EE-BEF1-725DD96DF48C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BD6D64-5AE4-4C8D-9737-BA379D24C398}" type="datetime1">
              <a:rPr lang="de-DE" smtClean="0"/>
              <a:t>07.02.2011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DDCFFB-F652-49EE-BEF1-725DD96DF48C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DC9086-CE86-4086-A931-FC3F624BB4B0}" type="datetime1">
              <a:rPr lang="de-DE" smtClean="0"/>
              <a:t>07.02.2011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DDCFFB-F652-49EE-BEF1-725DD96DF48C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AE6225-C32D-4D50-ABB8-CC7159973D8F}" type="datetime1">
              <a:rPr lang="de-DE" smtClean="0"/>
              <a:t>07.02.2011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DDCFFB-F652-49EE-BEF1-725DD96DF48C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1CA34E-B8DD-480D-9E77-EEA964C204B7}" type="datetime1">
              <a:rPr lang="de-DE" smtClean="0"/>
              <a:t>07.02.2011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DDCFFB-F652-49EE-BEF1-725DD96DF48C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14AF5E-9A86-407C-A14D-C57AFDF661D3}" type="datetime1">
              <a:rPr lang="de-DE" smtClean="0"/>
              <a:t>07.02.2011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DDCFFB-F652-49EE-BEF1-725DD96DF48C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95CF47-BE92-4D68-B677-615438DE3BDA}" type="datetime1">
              <a:rPr lang="de-DE" smtClean="0"/>
              <a:t>07.02.2011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DDCFFB-F652-49EE-BEF1-725DD96DF48C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46D6F40-C992-4DAC-A54F-C44BC2EF6669}" type="datetime1">
              <a:rPr lang="de-DE" smtClean="0"/>
              <a:t>07.02.2011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DDCFFB-F652-49EE-BEF1-725DD96DF48C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4FBFE9F-89EB-4F41-952C-EDDBF2A307C0}" type="datetime1">
              <a:rPr lang="de-DE" smtClean="0"/>
              <a:t>07.02.2011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ADDCFFB-F652-49EE-BEF1-725DD96DF48C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8162D2D-CF01-4773-B8C1-994E35EFBC09}" type="datetime1">
              <a:rPr lang="de-DE" smtClean="0"/>
              <a:t>07.02.2011</a:t>
            </a:fld>
            <a:endParaRPr lang="de-DE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ADDCFFB-F652-49EE-BEF1-725DD96DF48C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178592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Location Based Services and Privacy Issues</a:t>
            </a:r>
            <a:endParaRPr lang="de-D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4546" y="4286256"/>
            <a:ext cx="6400800" cy="1752600"/>
          </a:xfrm>
        </p:spPr>
        <p:txBody>
          <a:bodyPr>
            <a:normAutofit/>
          </a:bodyPr>
          <a:lstStyle/>
          <a:p>
            <a:r>
              <a:rPr lang="de-DE" sz="2800" dirty="0" smtClean="0"/>
              <a:t>Tsovinar Chugaszyan</a:t>
            </a:r>
          </a:p>
          <a:p>
            <a:r>
              <a:rPr lang="de-DE" sz="1800" dirty="0" smtClean="0"/>
              <a:t>Presentation date 07.02.11</a:t>
            </a:r>
            <a:endParaRPr lang="de-DE" sz="1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Main idea: the </a:t>
            </a:r>
            <a:r>
              <a:rPr lang="en-US" dirty="0"/>
              <a:t>exact location </a:t>
            </a:r>
            <a:r>
              <a:rPr lang="en-US" dirty="0" smtClean="0"/>
              <a:t>information </a:t>
            </a:r>
            <a:r>
              <a:rPr lang="en-US" dirty="0"/>
              <a:t>of the user gets transformed into </a:t>
            </a:r>
            <a:r>
              <a:rPr lang="en-US" dirty="0" smtClean="0"/>
              <a:t>cloaked </a:t>
            </a:r>
            <a:r>
              <a:rPr lang="en-US" dirty="0"/>
              <a:t>location </a:t>
            </a:r>
            <a:r>
              <a:rPr lang="en-US" dirty="0" smtClean="0"/>
              <a:t>areas</a:t>
            </a:r>
          </a:p>
          <a:p>
            <a:r>
              <a:rPr lang="en-US" dirty="0" smtClean="0"/>
              <a:t>Metric: k-anonymity, indicates that the user prefers to be not distinguishable among </a:t>
            </a:r>
            <a:r>
              <a:rPr lang="de-DE" dirty="0" smtClean="0"/>
              <a:t>k users</a:t>
            </a:r>
          </a:p>
          <a:p>
            <a:r>
              <a:rPr lang="en-US" dirty="0" smtClean="0"/>
              <a:t>The most famous model: Trusted Third Party paradigm, which utilizes a middle layer between the mobile device and the database server</a:t>
            </a:r>
          </a:p>
          <a:p>
            <a:endParaRPr lang="de-D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Location </a:t>
            </a:r>
            <a:r>
              <a:rPr lang="de-DE" dirty="0" smtClean="0"/>
              <a:t>Anonymization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DCFFB-F652-49EE-BEF1-725DD96DF48C}" type="slidenum">
              <a:rPr lang="de-DE" smtClean="0"/>
              <a:pPr/>
              <a:t>10</a:t>
            </a:fld>
            <a:endParaRPr lang="de-DE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4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2571744"/>
            <a:ext cx="9001155" cy="2364709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Sample privacy-preserving architechture</a:t>
            </a:r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DCFFB-F652-49EE-BEF1-725DD96DF48C}" type="slidenum">
              <a:rPr lang="de-DE" smtClean="0"/>
              <a:pPr/>
              <a:t>11</a:t>
            </a:fld>
            <a:endParaRPr lang="de-DE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Processing of queries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Location </a:t>
            </a:r>
            <a:r>
              <a:rPr lang="de-DE" dirty="0"/>
              <a:t>anonymization </a:t>
            </a:r>
            <a:r>
              <a:rPr lang="de-DE" dirty="0" smtClean="0"/>
              <a:t>algorithm</a:t>
            </a:r>
            <a:endParaRPr lang="de-DE" dirty="0"/>
          </a:p>
        </p:txBody>
      </p:sp>
      <p:pic>
        <p:nvPicPr>
          <p:cNvPr id="7" name="Content Placeholder 3" descr="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2428868"/>
            <a:ext cx="8703849" cy="3342705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DCFFB-F652-49EE-BEF1-725DD96DF48C}" type="slidenum">
              <a:rPr lang="de-DE" smtClean="0"/>
              <a:pPr/>
              <a:t>12</a:t>
            </a:fld>
            <a:endParaRPr lang="de-DE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58204" cy="479286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TTP Advantages : </a:t>
            </a:r>
          </a:p>
          <a:p>
            <a:r>
              <a:rPr lang="en-US" dirty="0" smtClean="0"/>
              <a:t>suitable for real time applications </a:t>
            </a:r>
          </a:p>
          <a:p>
            <a:r>
              <a:rPr lang="en-US" dirty="0" smtClean="0"/>
              <a:t>requires less operating costs. 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TTP Drawbacks :</a:t>
            </a:r>
          </a:p>
          <a:p>
            <a:r>
              <a:rPr lang="en-US" dirty="0" smtClean="0"/>
              <a:t> trust vs. financial </a:t>
            </a:r>
            <a:r>
              <a:rPr lang="de-DE" dirty="0" smtClean="0"/>
              <a:t>obligations</a:t>
            </a:r>
          </a:p>
          <a:p>
            <a:r>
              <a:rPr lang="en-US" dirty="0" smtClean="0"/>
              <a:t>creates risks of compromising the privacy in case trusted party gets attacked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01014" cy="939784"/>
          </a:xfrm>
        </p:spPr>
        <p:txBody>
          <a:bodyPr>
            <a:normAutofit/>
          </a:bodyPr>
          <a:lstStyle/>
          <a:p>
            <a:r>
              <a:rPr lang="de-DE" dirty="0" smtClean="0"/>
              <a:t>Analysis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DCFFB-F652-49EE-BEF1-725DD96DF48C}" type="slidenum">
              <a:rPr lang="de-DE" smtClean="0"/>
              <a:pPr/>
              <a:t>13</a:t>
            </a:fld>
            <a:endParaRPr lang="de-DE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tradeoff between privacy and the quality of service that the LBS </a:t>
            </a:r>
            <a:r>
              <a:rPr lang="de-DE" dirty="0" smtClean="0"/>
              <a:t>can provide.</a:t>
            </a:r>
          </a:p>
          <a:p>
            <a:pPr>
              <a:buNone/>
            </a:pPr>
            <a:r>
              <a:rPr lang="de-DE" dirty="0" smtClean="0"/>
              <a:t>  The strong solution is the one which provides best balance</a:t>
            </a:r>
          </a:p>
          <a:p>
            <a:r>
              <a:rPr lang="en-US" dirty="0" smtClean="0"/>
              <a:t>“….develop customizable privacy protection mechanisms that can help users find a comfortable balance between the extreme of fully disclosed location data and the extreme of completely withheld </a:t>
            </a:r>
            <a:r>
              <a:rPr lang="de-DE" dirty="0" smtClean="0"/>
              <a:t>location data.</a:t>
            </a:r>
            <a:r>
              <a:rPr lang="de-DE" sz="2400" dirty="0" smtClean="0"/>
              <a:t>„(L. Liu)</a:t>
            </a:r>
            <a:endParaRPr lang="de-DE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The Main Challenge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DCFFB-F652-49EE-BEF1-725DD96DF48C}" type="slidenum">
              <a:rPr lang="de-DE" smtClean="0"/>
              <a:pPr/>
              <a:t>14</a:t>
            </a:fld>
            <a:endParaRPr lang="de-DE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1472" y="2928934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de-DE" sz="3600" dirty="0" smtClean="0"/>
              <a:t>Special thanks to our tutors </a:t>
            </a:r>
            <a:br>
              <a:rPr lang="de-DE" sz="3600" dirty="0" smtClean="0"/>
            </a:br>
            <a:r>
              <a:rPr lang="de-DE" sz="3600" dirty="0" smtClean="0"/>
              <a:t/>
            </a:r>
            <a:br>
              <a:rPr lang="de-DE" sz="3600" dirty="0" smtClean="0"/>
            </a:br>
            <a:r>
              <a:rPr lang="de-DE" sz="3600" dirty="0" smtClean="0"/>
              <a:t> and </a:t>
            </a:r>
            <a:br>
              <a:rPr lang="de-DE" sz="3600" dirty="0" smtClean="0"/>
            </a:br>
            <a:r>
              <a:rPr lang="de-DE" sz="3600" dirty="0" smtClean="0"/>
              <a:t/>
            </a:r>
            <a:br>
              <a:rPr lang="de-DE" sz="3600" dirty="0" smtClean="0"/>
            </a:br>
            <a:r>
              <a:rPr lang="de-DE" sz="3600" dirty="0" smtClean="0"/>
              <a:t>to all reviewers of my work for very helpful remarks</a:t>
            </a:r>
            <a:endParaRPr lang="de-DE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DCFFB-F652-49EE-BEF1-725DD96DF48C}" type="slidenum">
              <a:rPr lang="de-DE" smtClean="0"/>
              <a:pPr/>
              <a:t>15</a:t>
            </a:fld>
            <a:endParaRPr lang="de-DE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  <a:alpha val="8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1472" y="2428868"/>
            <a:ext cx="8229600" cy="1143000"/>
          </a:xfrm>
        </p:spPr>
        <p:txBody>
          <a:bodyPr/>
          <a:lstStyle/>
          <a:p>
            <a:r>
              <a:rPr lang="de-DE" dirty="0" smtClean="0"/>
              <a:t>Thank you for your attention!</a:t>
            </a:r>
            <a:endParaRPr lang="de-D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DCFFB-F652-49EE-BEF1-725DD96DF48C}" type="slidenum">
              <a:rPr lang="de-DE" smtClean="0"/>
              <a:pPr/>
              <a:t>16</a:t>
            </a:fld>
            <a:endParaRPr lang="de-DE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8596" y="1071546"/>
            <a:ext cx="8258204" cy="479286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de-DE" sz="3500" dirty="0" smtClean="0"/>
          </a:p>
          <a:p>
            <a:pPr>
              <a:buFont typeface="Wingdings" pitchFamily="2" charset="2"/>
              <a:buChar char="Ø"/>
            </a:pPr>
            <a:r>
              <a:rPr lang="de-DE" sz="3500" dirty="0" smtClean="0"/>
              <a:t>LBS Technologies</a:t>
            </a:r>
          </a:p>
          <a:p>
            <a:pPr lvl="1">
              <a:buFont typeface="Symbol" pitchFamily="18" charset="2"/>
              <a:buChar char="-"/>
            </a:pPr>
            <a:r>
              <a:rPr lang="de-DE" sz="3200" dirty="0" smtClean="0"/>
              <a:t>Main components</a:t>
            </a:r>
          </a:p>
          <a:p>
            <a:pPr lvl="1">
              <a:buFont typeface="Symbol" pitchFamily="18" charset="2"/>
              <a:buChar char="-"/>
            </a:pPr>
            <a:r>
              <a:rPr lang="de-DE" sz="3200" dirty="0" smtClean="0"/>
              <a:t>Infrastructure</a:t>
            </a:r>
          </a:p>
          <a:p>
            <a:pPr lvl="1">
              <a:buFont typeface="Symbol" pitchFamily="18" charset="2"/>
              <a:buChar char="-"/>
            </a:pPr>
            <a:r>
              <a:rPr lang="de-DE" sz="3200" dirty="0" smtClean="0"/>
              <a:t>Applications</a:t>
            </a:r>
          </a:p>
          <a:p>
            <a:pPr>
              <a:buFont typeface="Symbol" pitchFamily="18" charset="2"/>
              <a:buChar char="-"/>
            </a:pPr>
            <a:endParaRPr lang="de-DE" sz="3200" dirty="0" smtClean="0"/>
          </a:p>
          <a:p>
            <a:pPr>
              <a:buFont typeface="Wingdings" pitchFamily="2" charset="2"/>
              <a:buChar char="Ø"/>
            </a:pPr>
            <a:r>
              <a:rPr lang="de-DE" sz="3500" dirty="0" smtClean="0"/>
              <a:t>Privacy in LBS</a:t>
            </a:r>
          </a:p>
          <a:p>
            <a:pPr lvl="1">
              <a:buFont typeface="Symbol" pitchFamily="18" charset="2"/>
              <a:buChar char="-"/>
            </a:pPr>
            <a:r>
              <a:rPr lang="de-DE" sz="3200" dirty="0" smtClean="0"/>
              <a:t>Threats </a:t>
            </a:r>
            <a:r>
              <a:rPr lang="de-DE" sz="3200" dirty="0" smtClean="0"/>
              <a:t>and concerns</a:t>
            </a:r>
          </a:p>
          <a:p>
            <a:pPr lvl="1">
              <a:buFont typeface="Symbol" pitchFamily="18" charset="2"/>
              <a:buChar char="-"/>
            </a:pPr>
            <a:r>
              <a:rPr lang="de-DE" sz="3200" dirty="0" smtClean="0"/>
              <a:t>Solutions for privacy-preserving LBS</a:t>
            </a:r>
          </a:p>
          <a:p>
            <a:pPr lvl="1">
              <a:buFont typeface="Symbol" pitchFamily="18" charset="2"/>
              <a:buChar char="-"/>
            </a:pPr>
            <a:r>
              <a:rPr lang="de-DE" sz="3200" dirty="0" smtClean="0"/>
              <a:t>Analysis and challenges</a:t>
            </a:r>
          </a:p>
          <a:p>
            <a:pPr>
              <a:buFont typeface="Symbol" pitchFamily="18" charset="2"/>
              <a:buChar char="-"/>
            </a:pPr>
            <a:endParaRPr lang="de-DE" dirty="0" smtClean="0"/>
          </a:p>
          <a:p>
            <a:pPr>
              <a:buFont typeface="Symbol" pitchFamily="18" charset="2"/>
              <a:buChar char="-"/>
            </a:pPr>
            <a:endParaRPr lang="de-D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43890" cy="868346"/>
          </a:xfrm>
        </p:spPr>
        <p:txBody>
          <a:bodyPr/>
          <a:lstStyle/>
          <a:p>
            <a:r>
              <a:rPr lang="de-DE" dirty="0" smtClean="0"/>
              <a:t>Outline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DCFFB-F652-49EE-BEF1-725DD96DF48C}" type="slidenum">
              <a:rPr lang="de-DE" smtClean="0"/>
              <a:pPr/>
              <a:t>2</a:t>
            </a:fld>
            <a:endParaRPr lang="de-DE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 idea: utilize </a:t>
            </a:r>
            <a:r>
              <a:rPr lang="en-US" dirty="0"/>
              <a:t>the location information of the user in </a:t>
            </a:r>
            <a:r>
              <a:rPr lang="en-US" dirty="0" smtClean="0"/>
              <a:t>order </a:t>
            </a:r>
            <a:r>
              <a:rPr lang="de-DE" dirty="0"/>
              <a:t>to provide </a:t>
            </a:r>
            <a:r>
              <a:rPr lang="de-DE" dirty="0" smtClean="0"/>
              <a:t>different services</a:t>
            </a:r>
          </a:p>
          <a:p>
            <a:endParaRPr lang="en-US" dirty="0" smtClean="0"/>
          </a:p>
          <a:p>
            <a:r>
              <a:rPr lang="de-DE" dirty="0"/>
              <a:t>O</a:t>
            </a:r>
            <a:r>
              <a:rPr lang="de-DE" dirty="0" smtClean="0"/>
              <a:t>ne </a:t>
            </a:r>
            <a:r>
              <a:rPr lang="de-DE" dirty="0"/>
              <a:t>of the </a:t>
            </a:r>
            <a:r>
              <a:rPr lang="de-DE" dirty="0" smtClean="0"/>
              <a:t>most </a:t>
            </a:r>
            <a:r>
              <a:rPr lang="en-US" dirty="0" smtClean="0"/>
              <a:t>important </a:t>
            </a:r>
            <a:r>
              <a:rPr lang="en-US" dirty="0"/>
              <a:t>Value-Added Services in the mobile </a:t>
            </a:r>
            <a:r>
              <a:rPr lang="en-US" dirty="0" smtClean="0"/>
              <a:t>market</a:t>
            </a:r>
          </a:p>
          <a:p>
            <a:endParaRPr lang="en-US" dirty="0" smtClean="0"/>
          </a:p>
          <a:p>
            <a:r>
              <a:rPr lang="en-US" dirty="0" smtClean="0"/>
              <a:t>The first commercial LBS service: introduced in 2001 by Japanese mobile </a:t>
            </a:r>
            <a:r>
              <a:rPr lang="de-DE" dirty="0" smtClean="0"/>
              <a:t>operator NTT-DoCoMo,</a:t>
            </a:r>
            <a:endParaRPr lang="de-D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Location Based Services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DCFFB-F652-49EE-BEF1-725DD96DF48C}" type="slidenum">
              <a:rPr lang="de-DE" smtClean="0"/>
              <a:pPr/>
              <a:t>3</a:t>
            </a:fld>
            <a:endParaRPr lang="de-DE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1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8662" y="1142984"/>
            <a:ext cx="7454402" cy="4857784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7972452" cy="796908"/>
          </a:xfrm>
        </p:spPr>
        <p:txBody>
          <a:bodyPr/>
          <a:lstStyle/>
          <a:p>
            <a:r>
              <a:rPr lang="de-DE" dirty="0" smtClean="0"/>
              <a:t>Main Components</a:t>
            </a:r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DCFFB-F652-49EE-BEF1-725DD96DF48C}" type="slidenum">
              <a:rPr lang="de-DE" smtClean="0"/>
              <a:pPr/>
              <a:t>4</a:t>
            </a:fld>
            <a:endParaRPr lang="de-DE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2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48" y="1643050"/>
            <a:ext cx="7811537" cy="4271478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Main data </a:t>
            </a:r>
            <a:r>
              <a:rPr lang="en-US" dirty="0" smtClean="0"/>
              <a:t>flow </a:t>
            </a:r>
            <a:r>
              <a:rPr lang="en-US" dirty="0"/>
              <a:t>between the LBS </a:t>
            </a:r>
            <a:r>
              <a:rPr lang="en-US" dirty="0" smtClean="0"/>
              <a:t>components</a:t>
            </a:r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DCFFB-F652-49EE-BEF1-725DD96DF48C}" type="slidenum">
              <a:rPr lang="de-DE" smtClean="0"/>
              <a:pPr/>
              <a:t>5</a:t>
            </a:fld>
            <a:endParaRPr lang="de-DE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54344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sz="2400" dirty="0" smtClean="0"/>
              <a:t>Categories and examples of applications</a:t>
            </a:r>
          </a:p>
          <a:p>
            <a:r>
              <a:rPr lang="de-DE" sz="2400" dirty="0" smtClean="0"/>
              <a:t>Information services – requesting the rearest ATM</a:t>
            </a:r>
          </a:p>
          <a:p>
            <a:r>
              <a:rPr lang="de-DE" sz="2400" dirty="0" smtClean="0"/>
              <a:t>Navigation - </a:t>
            </a:r>
            <a:r>
              <a:rPr lang="en-US" sz="2400" dirty="0"/>
              <a:t>how to reach the </a:t>
            </a:r>
            <a:r>
              <a:rPr lang="en-US" sz="2400" dirty="0" smtClean="0"/>
              <a:t>specified target </a:t>
            </a:r>
            <a:r>
              <a:rPr lang="en-US" sz="2400" dirty="0"/>
              <a:t>location</a:t>
            </a:r>
            <a:endParaRPr lang="de-DE" sz="2400" dirty="0" smtClean="0"/>
          </a:p>
          <a:p>
            <a:r>
              <a:rPr lang="de-DE" sz="2400" dirty="0" smtClean="0"/>
              <a:t>Emer</a:t>
            </a:r>
            <a:r>
              <a:rPr lang="en-US" sz="2400" dirty="0" err="1" smtClean="0"/>
              <a:t>gency</a:t>
            </a:r>
            <a:r>
              <a:rPr lang="en-US" sz="2400" dirty="0" smtClean="0"/>
              <a:t> - </a:t>
            </a:r>
            <a:r>
              <a:rPr lang="en-US" sz="2400" dirty="0"/>
              <a:t>person who is in a need of ambulance and is lost in </a:t>
            </a:r>
            <a:r>
              <a:rPr lang="en-US" sz="2400" dirty="0" smtClean="0"/>
              <a:t>woods</a:t>
            </a:r>
          </a:p>
          <a:p>
            <a:r>
              <a:rPr lang="en-US" sz="2400" dirty="0" smtClean="0"/>
              <a:t>Entertainment – social networking, mobile games</a:t>
            </a:r>
          </a:p>
          <a:p>
            <a:r>
              <a:rPr lang="en-US" sz="2400" dirty="0" smtClean="0"/>
              <a:t>Marketing – location-based mobile advertising</a:t>
            </a:r>
          </a:p>
          <a:p>
            <a:r>
              <a:rPr lang="en-US" sz="2400" dirty="0" smtClean="0"/>
              <a:t>Tracking – </a:t>
            </a:r>
            <a:r>
              <a:rPr lang="de-DE" sz="2400" dirty="0" smtClean="0"/>
              <a:t>tracking </a:t>
            </a:r>
            <a:r>
              <a:rPr lang="de-DE" sz="2400" dirty="0"/>
              <a:t>of postal packages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LBS </a:t>
            </a:r>
            <a:r>
              <a:rPr lang="de-DE" dirty="0"/>
              <a:t>Applications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DCFFB-F652-49EE-BEF1-725DD96DF48C}" type="slidenum">
              <a:rPr lang="de-DE" smtClean="0"/>
              <a:pPr/>
              <a:t>6</a:t>
            </a:fld>
            <a:endParaRPr lang="de-DE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Revealing of sensitive information about an individual or a union. There are already some real life incidents</a:t>
            </a:r>
          </a:p>
          <a:p>
            <a:endParaRPr lang="en-US" dirty="0" smtClean="0"/>
          </a:p>
          <a:p>
            <a:r>
              <a:rPr lang="en-US" dirty="0" smtClean="0"/>
              <a:t>S</a:t>
            </a:r>
            <a:r>
              <a:rPr lang="de-DE" dirty="0" smtClean="0"/>
              <a:t>ocial networking platforms: Google Latitude, FourSquere, Gowalla, Facebook </a:t>
            </a:r>
            <a:r>
              <a:rPr lang="en-US" dirty="0" smtClean="0"/>
              <a:t>raise safety issues of the user's movement tracking records</a:t>
            </a:r>
          </a:p>
          <a:p>
            <a:endParaRPr lang="en-US" dirty="0" smtClean="0"/>
          </a:p>
          <a:p>
            <a:r>
              <a:rPr lang="en-US" dirty="0" smtClean="0"/>
              <a:t>Misuse of location information may also </a:t>
            </a:r>
            <a:r>
              <a:rPr lang="de-DE" dirty="0" smtClean="0"/>
              <a:t>have commercial purposes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Privacy and Security Issues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DCFFB-F652-49EE-BEF1-725DD96DF48C}" type="slidenum">
              <a:rPr lang="de-DE" smtClean="0"/>
              <a:pPr/>
              <a:t>7</a:t>
            </a:fld>
            <a:endParaRPr lang="de-DE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481328"/>
            <a:ext cx="8286808" cy="5019506"/>
          </a:xfrm>
        </p:spPr>
        <p:txBody>
          <a:bodyPr>
            <a:noAutofit/>
          </a:bodyPr>
          <a:lstStyle/>
          <a:p>
            <a:endParaRPr lang="en-US" sz="2200" dirty="0" smtClean="0"/>
          </a:p>
          <a:p>
            <a:r>
              <a:rPr lang="en-US" sz="2200" dirty="0" smtClean="0"/>
              <a:t>Aim to </a:t>
            </a:r>
            <a:r>
              <a:rPr lang="en-US" sz="2200" dirty="0"/>
              <a:t>protect and preserve the privacy of the user's personal </a:t>
            </a:r>
            <a:r>
              <a:rPr lang="en-US" sz="2200" dirty="0" smtClean="0"/>
              <a:t>data (e.g. Directive on privacy and electronic communications by The European Parliament and the Council of the European Union)</a:t>
            </a:r>
          </a:p>
          <a:p>
            <a:endParaRPr lang="en-US" sz="2200" dirty="0" smtClean="0"/>
          </a:p>
          <a:p>
            <a:r>
              <a:rPr lang="en-US" sz="2200" dirty="0" smtClean="0"/>
              <a:t>Main point:</a:t>
            </a:r>
            <a:r>
              <a:rPr lang="de-DE" sz="2200" dirty="0" smtClean="0"/>
              <a:t> the user must </a:t>
            </a:r>
            <a:r>
              <a:rPr lang="en-US" sz="2200" dirty="0" smtClean="0"/>
              <a:t>be able to control the availability of </a:t>
            </a:r>
            <a:r>
              <a:rPr lang="en-US" sz="2200" dirty="0" smtClean="0"/>
              <a:t>her </a:t>
            </a:r>
            <a:r>
              <a:rPr lang="en-US" sz="2200" dirty="0" smtClean="0"/>
              <a:t>location information, i.e. who can access it and for what purposes</a:t>
            </a:r>
          </a:p>
          <a:p>
            <a:endParaRPr lang="en-US" sz="2200" dirty="0"/>
          </a:p>
          <a:p>
            <a:r>
              <a:rPr lang="en-US" sz="2200" dirty="0" smtClean="0"/>
              <a:t>Used in conjunction with t</a:t>
            </a:r>
            <a:r>
              <a:rPr lang="de-DE" sz="2200" dirty="0" smtClean="0"/>
              <a:t>echnical </a:t>
            </a:r>
            <a:r>
              <a:rPr lang="de-DE" sz="2200" dirty="0"/>
              <a:t>Solutions</a:t>
            </a:r>
            <a:endParaRPr lang="en-US" sz="2200" dirty="0" smtClean="0"/>
          </a:p>
          <a:p>
            <a:endParaRPr lang="en-US" sz="2200" dirty="0"/>
          </a:p>
          <a:p>
            <a:pPr>
              <a:buNone/>
            </a:pPr>
            <a:r>
              <a:rPr lang="en-US" sz="2200" dirty="0" smtClean="0"/>
              <a:t>  </a:t>
            </a:r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endParaRPr lang="en-US" sz="2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Existing solutions for privacy protection: </a:t>
            </a:r>
            <a:r>
              <a:rPr lang="de-DE" i="1" dirty="0" smtClean="0"/>
              <a:t>Legal Frameworks</a:t>
            </a:r>
            <a:endParaRPr lang="de-DE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DCFFB-F652-49EE-BEF1-725DD96DF48C}" type="slidenum">
              <a:rPr lang="de-DE" smtClean="0"/>
              <a:pPr/>
              <a:t>8</a:t>
            </a:fld>
            <a:endParaRPr lang="de-DE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481328"/>
            <a:ext cx="8572560" cy="47337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sz="2200" dirty="0" smtClean="0"/>
              <a:t>The 3 main categories of Privacy-Enhancing Technologies:</a:t>
            </a:r>
            <a:endParaRPr lang="de-DE" sz="2200" dirty="0"/>
          </a:p>
          <a:p>
            <a:r>
              <a:rPr lang="de-DE" b="1" dirty="0" smtClean="0"/>
              <a:t>Cryptographic </a:t>
            </a:r>
            <a:r>
              <a:rPr lang="de-DE" b="1" dirty="0"/>
              <a:t>Encryption </a:t>
            </a:r>
            <a:r>
              <a:rPr lang="de-DE" b="1" dirty="0" smtClean="0"/>
              <a:t>techniques- </a:t>
            </a:r>
            <a:r>
              <a:rPr lang="de-DE" dirty="0" smtClean="0"/>
              <a:t>security mechanisms </a:t>
            </a:r>
            <a:r>
              <a:rPr lang="en-US" dirty="0" smtClean="0"/>
              <a:t>providing location authentication and authorization. </a:t>
            </a:r>
          </a:p>
          <a:p>
            <a:r>
              <a:rPr lang="de-DE" b="1" dirty="0" smtClean="0"/>
              <a:t>Pseudonymization techniques-</a:t>
            </a:r>
            <a:r>
              <a:rPr lang="en-US" dirty="0" smtClean="0"/>
              <a:t> replace the user's actual identity with an artificial one (pseudonym).</a:t>
            </a:r>
            <a:endParaRPr lang="de-DE" b="1" dirty="0" smtClean="0"/>
          </a:p>
          <a:p>
            <a:r>
              <a:rPr lang="de-DE" b="1" dirty="0" smtClean="0"/>
              <a:t>Location anonymization techniques-</a:t>
            </a:r>
            <a:r>
              <a:rPr lang="de-DE" dirty="0" smtClean="0"/>
              <a:t>trans</a:t>
            </a:r>
            <a:r>
              <a:rPr lang="en-US" dirty="0" smtClean="0"/>
              <a:t>form the precise location of the user into a cloaked spatial area.</a:t>
            </a:r>
            <a:endParaRPr lang="de-DE" b="1" dirty="0" smtClean="0"/>
          </a:p>
          <a:p>
            <a:pPr>
              <a:buNone/>
            </a:pPr>
            <a:endParaRPr lang="de-D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43890" cy="939784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Existing solutions for privacy protection: </a:t>
            </a:r>
            <a:r>
              <a:rPr lang="de-DE" i="1" dirty="0" smtClean="0"/>
              <a:t>Technical Solutions</a:t>
            </a:r>
            <a:endParaRPr lang="de-DE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DCFFB-F652-49EE-BEF1-725DD96DF48C}" type="slidenum">
              <a:rPr lang="de-DE" smtClean="0"/>
              <a:pPr/>
              <a:t>9</a:t>
            </a:fld>
            <a:endParaRPr lang="de-DE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519</Words>
  <Application>Microsoft Office PowerPoint</Application>
  <PresentationFormat>On-screen Show (4:3)</PresentationFormat>
  <Paragraphs>86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Concourse</vt:lpstr>
      <vt:lpstr>Location Based Services and Privacy Issues</vt:lpstr>
      <vt:lpstr>Outline</vt:lpstr>
      <vt:lpstr>Location Based Services</vt:lpstr>
      <vt:lpstr>Main Components</vt:lpstr>
      <vt:lpstr>Main data flow between the LBS components</vt:lpstr>
      <vt:lpstr>LBS Applications</vt:lpstr>
      <vt:lpstr>Privacy and Security Issues</vt:lpstr>
      <vt:lpstr>Existing solutions for privacy protection: Legal Frameworks</vt:lpstr>
      <vt:lpstr>Existing solutions for privacy protection: Technical Solutions</vt:lpstr>
      <vt:lpstr>Location Anonymization</vt:lpstr>
      <vt:lpstr>Sample privacy-preserving architechture</vt:lpstr>
      <vt:lpstr>Location anonymization algorithm</vt:lpstr>
      <vt:lpstr>Analysis</vt:lpstr>
      <vt:lpstr>The Main Challenge</vt:lpstr>
      <vt:lpstr>Special thanks to our tutors    and   to all reviewers of my work for very helpful remarks</vt:lpstr>
      <vt:lpstr>Thank you for your attention!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Location Based Services</dc:title>
  <dc:creator>Tsovinar</dc:creator>
  <cp:lastModifiedBy>Tsovinar</cp:lastModifiedBy>
  <cp:revision>127</cp:revision>
  <dcterms:created xsi:type="dcterms:W3CDTF">2011-01-27T16:53:35Z</dcterms:created>
  <dcterms:modified xsi:type="dcterms:W3CDTF">2011-02-06T23:24:25Z</dcterms:modified>
</cp:coreProperties>
</file>